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7F3E9005_DA864136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134806237" r:id="rId5"/>
    <p:sldId id="2134806456" r:id="rId6"/>
    <p:sldId id="276" r:id="rId7"/>
    <p:sldId id="2134806533" r:id="rId8"/>
    <p:sldId id="2134806535" r:id="rId9"/>
    <p:sldId id="2134806534" r:id="rId10"/>
    <p:sldId id="2134806536" r:id="rId11"/>
    <p:sldId id="2134806436" r:id="rId1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" userDrawn="1">
          <p15:clr>
            <a:srgbClr val="A4A3A4"/>
          </p15:clr>
        </p15:guide>
        <p15:guide id="3" pos="960" userDrawn="1">
          <p15:clr>
            <a:srgbClr val="A4A3A4"/>
          </p15:clr>
        </p15:guide>
        <p15:guide id="4" pos="1602" userDrawn="1">
          <p15:clr>
            <a:srgbClr val="A4A3A4"/>
          </p15:clr>
        </p15:guide>
        <p15:guide id="5" pos="2238" userDrawn="1">
          <p15:clr>
            <a:srgbClr val="A4A3A4"/>
          </p15:clr>
        </p15:guide>
        <p15:guide id="6" pos="2880" userDrawn="1">
          <p15:clr>
            <a:srgbClr val="A4A3A4"/>
          </p15:clr>
        </p15:guide>
        <p15:guide id="7" pos="3522" userDrawn="1">
          <p15:clr>
            <a:srgbClr val="A4A3A4"/>
          </p15:clr>
        </p15:guide>
        <p15:guide id="8" pos="4158" userDrawn="1">
          <p15:clr>
            <a:srgbClr val="A4A3A4"/>
          </p15:clr>
        </p15:guide>
        <p15:guide id="9" pos="4800" userDrawn="1">
          <p15:clr>
            <a:srgbClr val="A4A3A4"/>
          </p15:clr>
        </p15:guide>
        <p15:guide id="10" pos="5442" userDrawn="1">
          <p15:clr>
            <a:srgbClr val="A4A3A4"/>
          </p15:clr>
        </p15:guide>
        <p15:guide id="11" pos="6078" userDrawn="1">
          <p15:clr>
            <a:srgbClr val="A4A3A4"/>
          </p15:clr>
        </p15:guide>
        <p15:guide id="12" pos="6720" userDrawn="1">
          <p15:clr>
            <a:srgbClr val="A4A3A4"/>
          </p15:clr>
        </p15:guide>
        <p15:guide id="13" pos="736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B07D0C-0B94-1AD1-5480-D5271CDC4B9A}" name="Simeen Mirza" initials="SM" userId="Simeen Mirza" providerId="None"/>
  <p188:author id="{58F53AEF-D34C-89CA-6BDE-AEE9CBAF2C07}" name="Timothy Fang" initials="TF" userId="S::timothy.fang@ACCESSHinternational.onmicrosoft.com::ef4b3ade-4c55-4377-9a7d-fdd60148f95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BB5B57"/>
    <a:srgbClr val="BB8085"/>
    <a:srgbClr val="E36D1D"/>
    <a:srgbClr val="000000"/>
    <a:srgbClr val="FFFFFF"/>
    <a:srgbClr val="E7E6E6"/>
    <a:srgbClr val="969292"/>
    <a:srgbClr val="EEEFF1"/>
    <a:srgbClr val="313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16" autoAdjust="0"/>
    <p:restoredTop sz="90980" autoAdjust="0"/>
  </p:normalViewPr>
  <p:slideViewPr>
    <p:cSldViewPr snapToGrid="0" showGuides="1">
      <p:cViewPr varScale="1">
        <p:scale>
          <a:sx n="75" d="100"/>
          <a:sy n="75" d="100"/>
        </p:scale>
        <p:origin x="1416" y="43"/>
      </p:cViewPr>
      <p:guideLst>
        <p:guide orient="horz" pos="2160"/>
        <p:guide pos="312"/>
        <p:guide pos="960"/>
        <p:guide pos="1602"/>
        <p:guide pos="2238"/>
        <p:guide pos="2880"/>
        <p:guide pos="3522"/>
        <p:guide pos="4158"/>
        <p:guide pos="4800"/>
        <p:guide pos="5442"/>
        <p:guide pos="6078"/>
        <p:guide pos="6720"/>
        <p:guide pos="736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896"/>
    </p:cViewPr>
  </p:sorterViewPr>
  <p:notesViewPr>
    <p:cSldViewPr snapToGrid="0">
      <p:cViewPr varScale="1">
        <p:scale>
          <a:sx n="82" d="100"/>
          <a:sy n="82" d="100"/>
        </p:scale>
        <p:origin x="3992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omments/modernComment_7F3E9005_DA86413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376E82C-A379-433A-99E6-D111F10A6A99}" authorId="{58F53AEF-D34C-89CA-6BDE-AEE9CBAF2C07}" created="2023-06-05T06:55:30.814">
    <pc:sldMkLst xmlns:pc="http://schemas.microsoft.com/office/powerpoint/2013/main/command">
      <pc:docMk/>
      <pc:sldMk cId="3666231606" sldId="2134806533"/>
    </pc:sldMkLst>
    <p188:txBody>
      <a:bodyPr/>
      <a:lstStyle/>
      <a:p>
        <a:r>
          <a:rPr lang="en-SG"/>
          <a:t>Stock photo will be changed to the Alliance logo</a:t>
        </a:r>
      </a:p>
    </p188:txBody>
  </p188:cm>
  <p188:cm id="{4FB7FF33-0A32-495D-8505-06B4195CD3A4}" authorId="{58F53AEF-D34C-89CA-6BDE-AEE9CBAF2C07}" created="2023-06-05T06:57:07.049">
    <pc:sldMkLst xmlns:pc="http://schemas.microsoft.com/office/powerpoint/2013/main/command">
      <pc:docMk/>
      <pc:sldMk cId="3666231606" sldId="2134806533"/>
    </pc:sldMkLst>
    <p188:txBody>
      <a:bodyPr/>
      <a:lstStyle/>
      <a:p>
        <a:r>
          <a:rPr lang="en-SG"/>
          <a:t>Link on social media will redirect to press release on Alliance website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BF751D8-AA03-4561-BF76-5A6B65B7C415}" type="datetimeFigureOut">
              <a:rPr lang="en-SG" smtClean="0"/>
              <a:t>5/6/2023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3A52963-F560-4F55-8F27-2CE0FDF20A8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32316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7FA62-6020-BD4F-925F-0871C1A40BDB}" type="slidenum">
              <a:rPr lang="tr-TR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8223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21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BBF1A96-4DD0-462C-A619-5D899A3790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/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8462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BCDCEA7-0394-47FA-9E9C-47BCD0961B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57250"/>
            <a:ext cx="9144000" cy="6000750"/>
          </a:xfrm>
          <a:custGeom>
            <a:avLst/>
            <a:gdLst>
              <a:gd name="connsiteX0" fmla="*/ 0 w 9144000"/>
              <a:gd name="connsiteY0" fmla="*/ 0 h 6000750"/>
              <a:gd name="connsiteX1" fmla="*/ 9144000 w 9144000"/>
              <a:gd name="connsiteY1" fmla="*/ 0 h 6000750"/>
              <a:gd name="connsiteX2" fmla="*/ 9144000 w 9144000"/>
              <a:gd name="connsiteY2" fmla="*/ 6000750 h 6000750"/>
              <a:gd name="connsiteX3" fmla="*/ 0 w 9144000"/>
              <a:gd name="connsiteY3" fmla="*/ 6000750 h 6000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00750">
                <a:moveTo>
                  <a:pt x="0" y="0"/>
                </a:moveTo>
                <a:lnTo>
                  <a:pt x="9144000" y="0"/>
                </a:lnTo>
                <a:lnTo>
                  <a:pt x="9144000" y="6000750"/>
                </a:lnTo>
                <a:lnTo>
                  <a:pt x="0" y="600075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5950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8BA97C9-CB94-4755-9CEA-AF9E2FFFAF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81" y="0"/>
            <a:ext cx="5081589" cy="6858000"/>
          </a:xfrm>
          <a:custGeom>
            <a:avLst/>
            <a:gdLst>
              <a:gd name="connsiteX0" fmla="*/ 0 w 5081589"/>
              <a:gd name="connsiteY0" fmla="*/ 0 h 6858000"/>
              <a:gd name="connsiteX1" fmla="*/ 5081589 w 5081589"/>
              <a:gd name="connsiteY1" fmla="*/ 0 h 6858000"/>
              <a:gd name="connsiteX2" fmla="*/ 5081589 w 5081589"/>
              <a:gd name="connsiteY2" fmla="*/ 6858000 h 6858000"/>
              <a:gd name="connsiteX3" fmla="*/ 0 w 508158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1589" h="6858000">
                <a:moveTo>
                  <a:pt x="0" y="0"/>
                </a:moveTo>
                <a:lnTo>
                  <a:pt x="5081589" y="0"/>
                </a:lnTo>
                <a:lnTo>
                  <a:pt x="5081589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511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5009E6-F7D1-443B-A11A-D859FB54A7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36762" y="1"/>
            <a:ext cx="10155239" cy="4020457"/>
          </a:xfrm>
          <a:custGeom>
            <a:avLst/>
            <a:gdLst>
              <a:gd name="connsiteX0" fmla="*/ 0 w 10155239"/>
              <a:gd name="connsiteY0" fmla="*/ 0 h 4020457"/>
              <a:gd name="connsiteX1" fmla="*/ 10155239 w 10155239"/>
              <a:gd name="connsiteY1" fmla="*/ 0 h 4020457"/>
              <a:gd name="connsiteX2" fmla="*/ 10155239 w 10155239"/>
              <a:gd name="connsiteY2" fmla="*/ 4020457 h 4020457"/>
              <a:gd name="connsiteX3" fmla="*/ 0 w 10155239"/>
              <a:gd name="connsiteY3" fmla="*/ 4020457 h 402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5239" h="4020457">
                <a:moveTo>
                  <a:pt x="0" y="0"/>
                </a:moveTo>
                <a:lnTo>
                  <a:pt x="10155239" y="0"/>
                </a:lnTo>
                <a:lnTo>
                  <a:pt x="10155239" y="4020457"/>
                </a:lnTo>
                <a:lnTo>
                  <a:pt x="0" y="4020457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4638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A13A805-4816-4D52-A974-779C8EBF73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10412" y="1"/>
            <a:ext cx="5081588" cy="6857998"/>
          </a:xfrm>
          <a:custGeom>
            <a:avLst/>
            <a:gdLst>
              <a:gd name="connsiteX0" fmla="*/ 0 w 5081588"/>
              <a:gd name="connsiteY0" fmla="*/ 0 h 6857998"/>
              <a:gd name="connsiteX1" fmla="*/ 5081588 w 5081588"/>
              <a:gd name="connsiteY1" fmla="*/ 0 h 6857998"/>
              <a:gd name="connsiteX2" fmla="*/ 5081588 w 5081588"/>
              <a:gd name="connsiteY2" fmla="*/ 6857998 h 6857998"/>
              <a:gd name="connsiteX3" fmla="*/ 0 w 5081588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1588" h="6857998">
                <a:moveTo>
                  <a:pt x="0" y="0"/>
                </a:moveTo>
                <a:lnTo>
                  <a:pt x="5081588" y="0"/>
                </a:lnTo>
                <a:lnTo>
                  <a:pt x="5081588" y="6857998"/>
                </a:lnTo>
                <a:lnTo>
                  <a:pt x="0" y="6857998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27474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F691A92-256E-4C0C-A2B8-17F338D57D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3585" y="1838325"/>
            <a:ext cx="4562233" cy="2581276"/>
          </a:xfrm>
          <a:custGeom>
            <a:avLst/>
            <a:gdLst>
              <a:gd name="connsiteX0" fmla="*/ 0 w 4562233"/>
              <a:gd name="connsiteY0" fmla="*/ 0 h 2581276"/>
              <a:gd name="connsiteX1" fmla="*/ 4562233 w 4562233"/>
              <a:gd name="connsiteY1" fmla="*/ 0 h 2581276"/>
              <a:gd name="connsiteX2" fmla="*/ 4562233 w 4562233"/>
              <a:gd name="connsiteY2" fmla="*/ 2581276 h 2581276"/>
              <a:gd name="connsiteX3" fmla="*/ 0 w 4562233"/>
              <a:gd name="connsiteY3" fmla="*/ 2581276 h 258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2233" h="2581276">
                <a:moveTo>
                  <a:pt x="0" y="0"/>
                </a:moveTo>
                <a:lnTo>
                  <a:pt x="4562233" y="0"/>
                </a:lnTo>
                <a:lnTo>
                  <a:pt x="4562233" y="2581276"/>
                </a:lnTo>
                <a:lnTo>
                  <a:pt x="0" y="2581276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D92771-DCEB-453E-8753-F9D762C850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12180" y="1838325"/>
            <a:ext cx="4562233" cy="2581276"/>
          </a:xfrm>
          <a:custGeom>
            <a:avLst/>
            <a:gdLst>
              <a:gd name="connsiteX0" fmla="*/ 0 w 4562233"/>
              <a:gd name="connsiteY0" fmla="*/ 0 h 2581276"/>
              <a:gd name="connsiteX1" fmla="*/ 4562233 w 4562233"/>
              <a:gd name="connsiteY1" fmla="*/ 0 h 2581276"/>
              <a:gd name="connsiteX2" fmla="*/ 4562233 w 4562233"/>
              <a:gd name="connsiteY2" fmla="*/ 2581276 h 2581276"/>
              <a:gd name="connsiteX3" fmla="*/ 0 w 4562233"/>
              <a:gd name="connsiteY3" fmla="*/ 2581276 h 258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2233" h="2581276">
                <a:moveTo>
                  <a:pt x="0" y="0"/>
                </a:moveTo>
                <a:lnTo>
                  <a:pt x="4562233" y="0"/>
                </a:lnTo>
                <a:lnTo>
                  <a:pt x="4562233" y="2581276"/>
                </a:lnTo>
                <a:lnTo>
                  <a:pt x="0" y="2581276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0815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453474-E2F2-4977-80D7-9F29CE11B1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51356" y="0"/>
            <a:ext cx="4562233" cy="2581276"/>
          </a:xfrm>
          <a:custGeom>
            <a:avLst/>
            <a:gdLst>
              <a:gd name="connsiteX0" fmla="*/ 0 w 4562233"/>
              <a:gd name="connsiteY0" fmla="*/ 0 h 2581276"/>
              <a:gd name="connsiteX1" fmla="*/ 4562233 w 4562233"/>
              <a:gd name="connsiteY1" fmla="*/ 0 h 2581276"/>
              <a:gd name="connsiteX2" fmla="*/ 4562233 w 4562233"/>
              <a:gd name="connsiteY2" fmla="*/ 2581276 h 2581276"/>
              <a:gd name="connsiteX3" fmla="*/ 0 w 4562233"/>
              <a:gd name="connsiteY3" fmla="*/ 2581276 h 258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2233" h="2581276">
                <a:moveTo>
                  <a:pt x="0" y="0"/>
                </a:moveTo>
                <a:lnTo>
                  <a:pt x="4562233" y="0"/>
                </a:lnTo>
                <a:lnTo>
                  <a:pt x="4562233" y="2581276"/>
                </a:lnTo>
                <a:lnTo>
                  <a:pt x="0" y="2581276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7CAE87-339A-4B1D-B456-301CE5E6E44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13589" y="0"/>
            <a:ext cx="5078412" cy="6857999"/>
          </a:xfrm>
          <a:custGeom>
            <a:avLst/>
            <a:gdLst>
              <a:gd name="connsiteX0" fmla="*/ 0 w 5078412"/>
              <a:gd name="connsiteY0" fmla="*/ 0 h 6857999"/>
              <a:gd name="connsiteX1" fmla="*/ 5078412 w 5078412"/>
              <a:gd name="connsiteY1" fmla="*/ 0 h 6857999"/>
              <a:gd name="connsiteX2" fmla="*/ 5078412 w 5078412"/>
              <a:gd name="connsiteY2" fmla="*/ 6857999 h 6857999"/>
              <a:gd name="connsiteX3" fmla="*/ 0 w 5078412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8412" h="6857999">
                <a:moveTo>
                  <a:pt x="0" y="0"/>
                </a:moveTo>
                <a:lnTo>
                  <a:pt x="5078412" y="0"/>
                </a:lnTo>
                <a:lnTo>
                  <a:pt x="5078412" y="6857999"/>
                </a:lnTo>
                <a:lnTo>
                  <a:pt x="0" y="6857999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2510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6F3F4F-43F4-4D98-BD41-56CBE8C7E8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79463" y="862816"/>
            <a:ext cx="5273559" cy="3298678"/>
          </a:xfrm>
          <a:custGeom>
            <a:avLst/>
            <a:gdLst>
              <a:gd name="connsiteX0" fmla="*/ 0 w 5273559"/>
              <a:gd name="connsiteY0" fmla="*/ 0 h 3298678"/>
              <a:gd name="connsiteX1" fmla="*/ 5273559 w 5273559"/>
              <a:gd name="connsiteY1" fmla="*/ 0 h 3298678"/>
              <a:gd name="connsiteX2" fmla="*/ 5273559 w 5273559"/>
              <a:gd name="connsiteY2" fmla="*/ 3298678 h 3298678"/>
              <a:gd name="connsiteX3" fmla="*/ 0 w 5273559"/>
              <a:gd name="connsiteY3" fmla="*/ 3298678 h 329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3559" h="3298678">
                <a:moveTo>
                  <a:pt x="0" y="0"/>
                </a:moveTo>
                <a:lnTo>
                  <a:pt x="5273559" y="0"/>
                </a:lnTo>
                <a:lnTo>
                  <a:pt x="5273559" y="3298678"/>
                </a:lnTo>
                <a:lnTo>
                  <a:pt x="0" y="3298678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9349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D08345D-DB38-4C85-9C25-44AD38A9B87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27206" y="1372244"/>
            <a:ext cx="4064794" cy="5485756"/>
          </a:xfrm>
          <a:custGeom>
            <a:avLst/>
            <a:gdLst>
              <a:gd name="connsiteX0" fmla="*/ 0 w 4064794"/>
              <a:gd name="connsiteY0" fmla="*/ 0 h 5485756"/>
              <a:gd name="connsiteX1" fmla="*/ 4064794 w 4064794"/>
              <a:gd name="connsiteY1" fmla="*/ 0 h 5485756"/>
              <a:gd name="connsiteX2" fmla="*/ 4064794 w 4064794"/>
              <a:gd name="connsiteY2" fmla="*/ 5485756 h 5485756"/>
              <a:gd name="connsiteX3" fmla="*/ 0 w 4064794"/>
              <a:gd name="connsiteY3" fmla="*/ 5485756 h 5485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794" h="5485756">
                <a:moveTo>
                  <a:pt x="0" y="0"/>
                </a:moveTo>
                <a:lnTo>
                  <a:pt x="4064794" y="0"/>
                </a:lnTo>
                <a:lnTo>
                  <a:pt x="4064794" y="5485756"/>
                </a:lnTo>
                <a:lnTo>
                  <a:pt x="0" y="5485756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22349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B2628EB-041D-4C8D-8310-7B058F7832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837544"/>
            <a:ext cx="12192000" cy="4020456"/>
          </a:xfrm>
          <a:custGeom>
            <a:avLst/>
            <a:gdLst>
              <a:gd name="connsiteX0" fmla="*/ 0 w 12192000"/>
              <a:gd name="connsiteY0" fmla="*/ 0 h 4020456"/>
              <a:gd name="connsiteX1" fmla="*/ 12192000 w 12192000"/>
              <a:gd name="connsiteY1" fmla="*/ 0 h 4020456"/>
              <a:gd name="connsiteX2" fmla="*/ 12192000 w 12192000"/>
              <a:gd name="connsiteY2" fmla="*/ 4020456 h 4020456"/>
              <a:gd name="connsiteX3" fmla="*/ 0 w 12192000"/>
              <a:gd name="connsiteY3" fmla="*/ 4020456 h 4020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020456">
                <a:moveTo>
                  <a:pt x="0" y="0"/>
                </a:moveTo>
                <a:lnTo>
                  <a:pt x="12192000" y="0"/>
                </a:lnTo>
                <a:lnTo>
                  <a:pt x="12192000" y="4020456"/>
                </a:lnTo>
                <a:lnTo>
                  <a:pt x="0" y="4020456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9882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A2F82B-709C-4FA9-B4F3-E9747FC3E4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63934" y="0"/>
            <a:ext cx="5081589" cy="6858000"/>
          </a:xfrm>
          <a:custGeom>
            <a:avLst/>
            <a:gdLst>
              <a:gd name="connsiteX0" fmla="*/ 0 w 5081589"/>
              <a:gd name="connsiteY0" fmla="*/ 0 h 6858000"/>
              <a:gd name="connsiteX1" fmla="*/ 5081589 w 5081589"/>
              <a:gd name="connsiteY1" fmla="*/ 0 h 6858000"/>
              <a:gd name="connsiteX2" fmla="*/ 5081589 w 5081589"/>
              <a:gd name="connsiteY2" fmla="*/ 6858000 h 6858000"/>
              <a:gd name="connsiteX3" fmla="*/ 0 w 508158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1589" h="6858000">
                <a:moveTo>
                  <a:pt x="0" y="0"/>
                </a:moveTo>
                <a:lnTo>
                  <a:pt x="5081589" y="0"/>
                </a:lnTo>
                <a:lnTo>
                  <a:pt x="5081589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5932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4CD1C70-0686-4FDA-AAAA-F8682CB063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3584" y="2015114"/>
            <a:ext cx="3012954" cy="2097315"/>
          </a:xfrm>
          <a:custGeom>
            <a:avLst/>
            <a:gdLst>
              <a:gd name="connsiteX0" fmla="*/ 0 w 3012954"/>
              <a:gd name="connsiteY0" fmla="*/ 0 h 2097315"/>
              <a:gd name="connsiteX1" fmla="*/ 3012954 w 3012954"/>
              <a:gd name="connsiteY1" fmla="*/ 0 h 2097315"/>
              <a:gd name="connsiteX2" fmla="*/ 3012954 w 3012954"/>
              <a:gd name="connsiteY2" fmla="*/ 2097315 h 2097315"/>
              <a:gd name="connsiteX3" fmla="*/ 0 w 3012954"/>
              <a:gd name="connsiteY3" fmla="*/ 2097315 h 209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2954" h="2097315">
                <a:moveTo>
                  <a:pt x="0" y="0"/>
                </a:moveTo>
                <a:lnTo>
                  <a:pt x="3012954" y="0"/>
                </a:lnTo>
                <a:lnTo>
                  <a:pt x="3012954" y="2097315"/>
                </a:lnTo>
                <a:lnTo>
                  <a:pt x="0" y="2097315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7AA3568-B85C-475A-A38E-A4929CC5F86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97521" y="2015114"/>
            <a:ext cx="3012954" cy="2097315"/>
          </a:xfrm>
          <a:custGeom>
            <a:avLst/>
            <a:gdLst>
              <a:gd name="connsiteX0" fmla="*/ 0 w 3012954"/>
              <a:gd name="connsiteY0" fmla="*/ 0 h 2097315"/>
              <a:gd name="connsiteX1" fmla="*/ 3012954 w 3012954"/>
              <a:gd name="connsiteY1" fmla="*/ 0 h 2097315"/>
              <a:gd name="connsiteX2" fmla="*/ 3012954 w 3012954"/>
              <a:gd name="connsiteY2" fmla="*/ 2097315 h 2097315"/>
              <a:gd name="connsiteX3" fmla="*/ 0 w 3012954"/>
              <a:gd name="connsiteY3" fmla="*/ 2097315 h 209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2954" h="2097315">
                <a:moveTo>
                  <a:pt x="0" y="0"/>
                </a:moveTo>
                <a:lnTo>
                  <a:pt x="3012954" y="0"/>
                </a:lnTo>
                <a:lnTo>
                  <a:pt x="3012954" y="2097315"/>
                </a:lnTo>
                <a:lnTo>
                  <a:pt x="0" y="2097315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2ABB4CC-14E0-451F-8A89-3A91920332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70985" y="2015114"/>
            <a:ext cx="3012954" cy="2097315"/>
          </a:xfrm>
          <a:custGeom>
            <a:avLst/>
            <a:gdLst>
              <a:gd name="connsiteX0" fmla="*/ 0 w 3012954"/>
              <a:gd name="connsiteY0" fmla="*/ 0 h 2097315"/>
              <a:gd name="connsiteX1" fmla="*/ 3012954 w 3012954"/>
              <a:gd name="connsiteY1" fmla="*/ 0 h 2097315"/>
              <a:gd name="connsiteX2" fmla="*/ 3012954 w 3012954"/>
              <a:gd name="connsiteY2" fmla="*/ 2097315 h 2097315"/>
              <a:gd name="connsiteX3" fmla="*/ 0 w 3012954"/>
              <a:gd name="connsiteY3" fmla="*/ 2097315 h 209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2954" h="2097315">
                <a:moveTo>
                  <a:pt x="0" y="0"/>
                </a:moveTo>
                <a:lnTo>
                  <a:pt x="3012954" y="0"/>
                </a:lnTo>
                <a:lnTo>
                  <a:pt x="3012954" y="2097315"/>
                </a:lnTo>
                <a:lnTo>
                  <a:pt x="0" y="2097315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65139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36051D1-5DFC-492D-BC77-6F510137958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3564151" cy="6858000"/>
          </a:xfrm>
          <a:custGeom>
            <a:avLst/>
            <a:gdLst>
              <a:gd name="connsiteX0" fmla="*/ 0 w 3564151"/>
              <a:gd name="connsiteY0" fmla="*/ 0 h 6858000"/>
              <a:gd name="connsiteX1" fmla="*/ 3564151 w 3564151"/>
              <a:gd name="connsiteY1" fmla="*/ 0 h 6858000"/>
              <a:gd name="connsiteX2" fmla="*/ 3564151 w 3564151"/>
              <a:gd name="connsiteY2" fmla="*/ 6858000 h 6858000"/>
              <a:gd name="connsiteX3" fmla="*/ 0 w 35641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4151" h="6858000">
                <a:moveTo>
                  <a:pt x="0" y="0"/>
                </a:moveTo>
                <a:lnTo>
                  <a:pt x="3564151" y="0"/>
                </a:lnTo>
                <a:lnTo>
                  <a:pt x="3564151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28218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80E342-D8AF-4ADE-BD73-9B4CA73286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3584" y="930718"/>
            <a:ext cx="6586416" cy="3181710"/>
          </a:xfrm>
          <a:custGeom>
            <a:avLst/>
            <a:gdLst>
              <a:gd name="connsiteX0" fmla="*/ 0 w 6586416"/>
              <a:gd name="connsiteY0" fmla="*/ 0 h 3181710"/>
              <a:gd name="connsiteX1" fmla="*/ 6586416 w 6586416"/>
              <a:gd name="connsiteY1" fmla="*/ 0 h 3181710"/>
              <a:gd name="connsiteX2" fmla="*/ 6586416 w 6586416"/>
              <a:gd name="connsiteY2" fmla="*/ 3181710 h 3181710"/>
              <a:gd name="connsiteX3" fmla="*/ 0 w 6586416"/>
              <a:gd name="connsiteY3" fmla="*/ 3181710 h 318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6416" h="3181710">
                <a:moveTo>
                  <a:pt x="0" y="0"/>
                </a:moveTo>
                <a:lnTo>
                  <a:pt x="6586416" y="0"/>
                </a:lnTo>
                <a:lnTo>
                  <a:pt x="6586416" y="3181710"/>
                </a:lnTo>
                <a:lnTo>
                  <a:pt x="0" y="318171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4919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D1E2FBF-EB50-4D76-8FF4-AFA6EE20414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3429000"/>
            <a:ext cx="12192000" cy="3429001"/>
          </a:xfrm>
          <a:custGeom>
            <a:avLst/>
            <a:gdLst>
              <a:gd name="connsiteX0" fmla="*/ 0 w 12192000"/>
              <a:gd name="connsiteY0" fmla="*/ 0 h 3429001"/>
              <a:gd name="connsiteX1" fmla="*/ 12192000 w 12192000"/>
              <a:gd name="connsiteY1" fmla="*/ 0 h 3429001"/>
              <a:gd name="connsiteX2" fmla="*/ 12192000 w 12192000"/>
              <a:gd name="connsiteY2" fmla="*/ 3429001 h 3429001"/>
              <a:gd name="connsiteX3" fmla="*/ 0 w 12192000"/>
              <a:gd name="connsiteY3" fmla="*/ 3429001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1">
                <a:moveTo>
                  <a:pt x="0" y="0"/>
                </a:moveTo>
                <a:lnTo>
                  <a:pt x="12192000" y="0"/>
                </a:lnTo>
                <a:lnTo>
                  <a:pt x="12192000" y="3429001"/>
                </a:lnTo>
                <a:lnTo>
                  <a:pt x="0" y="3429001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1515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687C86F-61D4-43E8-B619-EFB7C444F6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977300" y="1210152"/>
            <a:ext cx="6783020" cy="4242863"/>
          </a:xfrm>
          <a:custGeom>
            <a:avLst/>
            <a:gdLst>
              <a:gd name="connsiteX0" fmla="*/ 0 w 6783020"/>
              <a:gd name="connsiteY0" fmla="*/ 0 h 4242863"/>
              <a:gd name="connsiteX1" fmla="*/ 6783020 w 6783020"/>
              <a:gd name="connsiteY1" fmla="*/ 0 h 4242863"/>
              <a:gd name="connsiteX2" fmla="*/ 6783020 w 6783020"/>
              <a:gd name="connsiteY2" fmla="*/ 4242863 h 4242863"/>
              <a:gd name="connsiteX3" fmla="*/ 0 w 6783020"/>
              <a:gd name="connsiteY3" fmla="*/ 4242863 h 424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3020" h="4242863">
                <a:moveTo>
                  <a:pt x="0" y="0"/>
                </a:moveTo>
                <a:lnTo>
                  <a:pt x="6783020" y="0"/>
                </a:lnTo>
                <a:lnTo>
                  <a:pt x="6783020" y="4242863"/>
                </a:lnTo>
                <a:lnTo>
                  <a:pt x="0" y="4242863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3877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marL="0" algn="l" defTabSz="457200" rtl="0" eaLnBrk="1" latinLnBrk="0" hangingPunct="1">
              <a:defRPr lang="en-US" sz="3600" b="1" kern="1200" dirty="0">
                <a:solidFill>
                  <a:srgbClr val="007A45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tr-TR" dirty="0"/>
              <a:t>ASIL BAŞLIK STİLİNİ DÜZENLEMEK İÇİN TIKLAYIN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tr-TR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lang="tr-TR" sz="1600" kern="1200" dirty="0">
                <a:solidFill>
                  <a:srgbClr val="67B44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defRPr>
            </a:lvl2pPr>
            <a:lvl3pPr>
              <a:defRPr lang="tr-TR" sz="1400" b="1" kern="1200" dirty="0">
                <a:solidFill>
                  <a:srgbClr val="007A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727A-61C8-6740-B63A-5C0881F98FE3}" type="datetimeFigureOut">
              <a:t>6/5/2023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4F28-2C14-1445-9246-3EF5935A51EA}" type="slidenum">
              <a:rPr lang="tr-TR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422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821D8-1706-441C-A329-C3069FA59F5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4CBD9-EA76-4F21-A540-FC6942B3D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7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42" userDrawn="1">
          <p15:clr>
            <a:srgbClr val="F26B43"/>
          </p15:clr>
        </p15:guide>
        <p15:guide id="2" pos="1279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2559" userDrawn="1">
          <p15:clr>
            <a:srgbClr val="F26B43"/>
          </p15:clr>
        </p15:guide>
        <p15:guide id="5" pos="3201" userDrawn="1">
          <p15:clr>
            <a:srgbClr val="F26B43"/>
          </p15:clr>
        </p15:guide>
        <p15:guide id="6" pos="7039" userDrawn="1">
          <p15:clr>
            <a:srgbClr val="F26B43"/>
          </p15:clr>
        </p15:guide>
        <p15:guide id="7" pos="6402" userDrawn="1">
          <p15:clr>
            <a:srgbClr val="F26B43"/>
          </p15:clr>
        </p15:guide>
        <p15:guide id="8" pos="5760" userDrawn="1">
          <p15:clr>
            <a:srgbClr val="F26B43"/>
          </p15:clr>
        </p15:guide>
        <p15:guide id="9" pos="5118" userDrawn="1">
          <p15:clr>
            <a:srgbClr val="F26B43"/>
          </p15:clr>
        </p15:guide>
        <p15:guide id="10" pos="4481" userDrawn="1">
          <p15:clr>
            <a:srgbClr val="F26B43"/>
          </p15:clr>
        </p15:guide>
        <p15:guide id="11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emowebsg2.com/asiapacific/" TargetMode="External"/><Relationship Id="rId5" Type="http://schemas.openxmlformats.org/officeDocument/2006/relationships/image" Target="../media/image5.svg"/><Relationship Id="rId10" Type="http://schemas.openxmlformats.org/officeDocument/2006/relationships/image" Target="../media/image9.sv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microsoft.com/office/2018/10/relationships/comments" Target="../comments/modernComment_7F3E9005_DA8641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25.w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20.wmf"/><Relationship Id="rId21" Type="http://schemas.openxmlformats.org/officeDocument/2006/relationships/image" Target="../media/image29.wmf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27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5" Type="http://schemas.openxmlformats.org/officeDocument/2006/relationships/image" Target="../media/image26.wmf"/><Relationship Id="rId23" Type="http://schemas.openxmlformats.org/officeDocument/2006/relationships/image" Target="../media/image30.w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28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23.w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12" descr="A stethoscope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412D9D42-2054-433F-8C7C-B3AECD3BBC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1" b="14508"/>
          <a:stretch/>
        </p:blipFill>
        <p:spPr>
          <a:xfrm>
            <a:off x="0" y="1"/>
            <a:ext cx="12192000" cy="6885294"/>
          </a:xfrm>
          <a:prstGeom prst="rect">
            <a:avLst/>
          </a:prstGeom>
        </p:spPr>
      </p:pic>
      <p:sp>
        <p:nvSpPr>
          <p:cNvPr id="5" name="Heart 4">
            <a:extLst>
              <a:ext uri="{FF2B5EF4-FFF2-40B4-BE49-F238E27FC236}">
                <a16:creationId xmlns:a16="http://schemas.microsoft.com/office/drawing/2014/main" id="{BBC489E5-38C0-224B-96B0-2293D71C6361}"/>
              </a:ext>
            </a:extLst>
          </p:cNvPr>
          <p:cNvSpPr/>
          <p:nvPr/>
        </p:nvSpPr>
        <p:spPr>
          <a:xfrm>
            <a:off x="-2829275" y="0"/>
            <a:ext cx="13800721" cy="10995660"/>
          </a:xfrm>
          <a:prstGeom prst="heart">
            <a:avLst/>
          </a:prstGeom>
          <a:noFill/>
          <a:ln w="57150">
            <a:solidFill>
              <a:srgbClr val="C00000">
                <a:alpha val="7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1A846E0D-CB2D-7442-8DA0-86380DAE2D75}"/>
              </a:ext>
            </a:extLst>
          </p:cNvPr>
          <p:cNvSpPr/>
          <p:nvPr/>
        </p:nvSpPr>
        <p:spPr>
          <a:xfrm>
            <a:off x="440537" y="548073"/>
            <a:ext cx="4571474" cy="2404882"/>
          </a:xfrm>
          <a:prstGeom prst="rect">
            <a:avLst/>
          </a:prstGeom>
          <a:solidFill>
            <a:srgbClr val="313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TextBox 33">
            <a:extLst>
              <a:ext uri="{FF2B5EF4-FFF2-40B4-BE49-F238E27FC236}">
                <a16:creationId xmlns:a16="http://schemas.microsoft.com/office/drawing/2014/main" id="{6F3F1439-51B8-F644-A667-BC057D02F8A7}"/>
              </a:ext>
            </a:extLst>
          </p:cNvPr>
          <p:cNvSpPr txBox="1"/>
          <p:nvPr/>
        </p:nvSpPr>
        <p:spPr>
          <a:xfrm>
            <a:off x="615853" y="752579"/>
            <a:ext cx="4220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+mj-lt"/>
              </a:rPr>
              <a:t>Asia-Pacific Cardiovascular Disease Alliance 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4196AB2E-AFDF-C2B1-1101-C064F66EFD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37" y="5560456"/>
            <a:ext cx="4026817" cy="7494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6A0523-113C-32AB-C057-E67EEFB0330C}"/>
              </a:ext>
            </a:extLst>
          </p:cNvPr>
          <p:cNvSpPr txBox="1"/>
          <p:nvPr/>
        </p:nvSpPr>
        <p:spPr>
          <a:xfrm>
            <a:off x="615853" y="2445125"/>
            <a:ext cx="4026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Week 0 soft launch plan</a:t>
            </a:r>
          </a:p>
        </p:txBody>
      </p:sp>
    </p:spTree>
    <p:extLst>
      <p:ext uri="{BB962C8B-B14F-4D97-AF65-F5344CB8AC3E}">
        <p14:creationId xmlns:p14="http://schemas.microsoft.com/office/powerpoint/2010/main" val="1513929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A39AE7-8553-D282-922C-7E2EABF8228C}"/>
              </a:ext>
            </a:extLst>
          </p:cNvPr>
          <p:cNvSpPr/>
          <p:nvPr/>
        </p:nvSpPr>
        <p:spPr>
          <a:xfrm>
            <a:off x="0" y="6670972"/>
            <a:ext cx="12192000" cy="2219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5">
            <a:extLst>
              <a:ext uri="{FF2B5EF4-FFF2-40B4-BE49-F238E27FC236}">
                <a16:creationId xmlns:a16="http://schemas.microsoft.com/office/drawing/2014/main" id="{7740898C-BE8E-D644-A84D-53EB8D15A455}"/>
              </a:ext>
            </a:extLst>
          </p:cNvPr>
          <p:cNvSpPr txBox="1">
            <a:spLocks/>
          </p:cNvSpPr>
          <p:nvPr/>
        </p:nvSpPr>
        <p:spPr>
          <a:xfrm>
            <a:off x="0" y="153852"/>
            <a:ext cx="12120880" cy="85331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chemeClr val="accent3"/>
                </a:solidFill>
              </a:rPr>
              <a:t>Contents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4B5C642E-7B12-8708-3485-C7BCD591F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200" y="6139577"/>
            <a:ext cx="1998474" cy="37195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B674A3BD-A933-D882-CDF3-871D86269A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566606"/>
              </p:ext>
            </p:extLst>
          </p:nvPr>
        </p:nvGraphicFramePr>
        <p:xfrm>
          <a:off x="812800" y="795764"/>
          <a:ext cx="10800080" cy="56387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00020">
                  <a:extLst>
                    <a:ext uri="{9D8B030D-6E8A-4147-A177-3AD203B41FA5}">
                      <a16:colId xmlns:a16="http://schemas.microsoft.com/office/drawing/2014/main" val="2980769872"/>
                    </a:ext>
                  </a:extLst>
                </a:gridCol>
                <a:gridCol w="2700020">
                  <a:extLst>
                    <a:ext uri="{9D8B030D-6E8A-4147-A177-3AD203B41FA5}">
                      <a16:colId xmlns:a16="http://schemas.microsoft.com/office/drawing/2014/main" val="1716120224"/>
                    </a:ext>
                  </a:extLst>
                </a:gridCol>
                <a:gridCol w="2700020">
                  <a:extLst>
                    <a:ext uri="{9D8B030D-6E8A-4147-A177-3AD203B41FA5}">
                      <a16:colId xmlns:a16="http://schemas.microsoft.com/office/drawing/2014/main" val="3222950568"/>
                    </a:ext>
                  </a:extLst>
                </a:gridCol>
                <a:gridCol w="2700020">
                  <a:extLst>
                    <a:ext uri="{9D8B030D-6E8A-4147-A177-3AD203B41FA5}">
                      <a16:colId xmlns:a16="http://schemas.microsoft.com/office/drawing/2014/main" val="2116819971"/>
                    </a:ext>
                  </a:extLst>
                </a:gridCol>
              </a:tblGrid>
              <a:tr h="426657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/>
                        <a:t>Week 0</a:t>
                      </a:r>
                    </a:p>
                    <a:p>
                      <a:pPr algn="ctr"/>
                      <a:r>
                        <a:rPr lang="en-US" dirty="0"/>
                        <a:t>Launch of the Alliance</a:t>
                      </a:r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963909"/>
                  </a:ext>
                </a:extLst>
              </a:tr>
              <a:tr h="426657">
                <a:tc>
                  <a:txBody>
                    <a:bodyPr/>
                    <a:lstStyle/>
                    <a:p>
                      <a:r>
                        <a:rPr lang="en-US" sz="1400" b="1" dirty="0"/>
                        <a:t>Medium</a:t>
                      </a:r>
                      <a:endParaRPr lang="en-SG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Distribution </a:t>
                      </a:r>
                      <a:endParaRPr lang="en-SG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Possible exclusives </a:t>
                      </a:r>
                      <a:endParaRPr lang="en-SG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Journalists </a:t>
                      </a:r>
                      <a:endParaRPr lang="en-SG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137023"/>
                  </a:ext>
                </a:extLst>
              </a:tr>
              <a:tr h="42665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70C0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Press release</a:t>
                      </a:r>
                      <a:endParaRPr lang="en-SG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/>
                        <a:t>MediaOutreach</a:t>
                      </a:r>
                      <a:r>
                        <a:rPr lang="en-US" sz="1400" dirty="0"/>
                        <a:t> newswire (</a:t>
                      </a:r>
                      <a:r>
                        <a:rPr lang="en-US" sz="1400" dirty="0">
                          <a:solidFill>
                            <a:srgbClr val="0070C0"/>
                          </a:solidFill>
                          <a:hlinkClick r:id="rId4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see list of publications enclosed</a:t>
                      </a:r>
                      <a:r>
                        <a:rPr lang="en-US" sz="1400" dirty="0"/>
                        <a:t>) 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Alliance website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ACCESS Health comms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Company comms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Strategic partner comms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Straits Times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CNA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STAT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400" dirty="0"/>
                        <a:t>Linette Lai (Straits Times) </a:t>
                      </a:r>
                    </a:p>
                    <a:p>
                      <a:r>
                        <a:rPr lang="en-SG" sz="1400" dirty="0"/>
                        <a:t>Jennifer Rigby (Reuters)</a:t>
                      </a:r>
                    </a:p>
                    <a:p>
                      <a:r>
                        <a:rPr lang="en-SG" sz="1400" dirty="0"/>
                        <a:t>Elaine Chen (STAT)</a:t>
                      </a:r>
                    </a:p>
                    <a:p>
                      <a:r>
                        <a:rPr lang="en-SG" sz="1400" dirty="0"/>
                        <a:t>Sherlyn </a:t>
                      </a:r>
                      <a:r>
                        <a:rPr lang="en-SG" sz="1400" dirty="0" err="1"/>
                        <a:t>Seah</a:t>
                      </a:r>
                      <a:r>
                        <a:rPr lang="en-SG" sz="1400" dirty="0"/>
                        <a:t> (CNA)</a:t>
                      </a:r>
                    </a:p>
                    <a:p>
                      <a:r>
                        <a:rPr lang="en-SG" sz="1400" dirty="0"/>
                        <a:t>Mike </a:t>
                      </a:r>
                      <a:r>
                        <a:rPr lang="en-SG" sz="1400" dirty="0" err="1"/>
                        <a:t>Miliard</a:t>
                      </a:r>
                      <a:r>
                        <a:rPr lang="en-SG" sz="1400" dirty="0"/>
                        <a:t> (Healthcare IT)</a:t>
                      </a:r>
                    </a:p>
                    <a:p>
                      <a:r>
                        <a:rPr lang="en-SG" sz="1400" dirty="0"/>
                        <a:t>Tina Jacks (The Age) </a:t>
                      </a:r>
                    </a:p>
                    <a:p>
                      <a:r>
                        <a:rPr lang="en-SG" sz="1400" dirty="0"/>
                        <a:t>Anton Delgado (SEA Globe)</a:t>
                      </a:r>
                    </a:p>
                    <a:p>
                      <a:r>
                        <a:rPr lang="en-SG" sz="1400" dirty="0"/>
                        <a:t>Carmen </a:t>
                      </a:r>
                      <a:r>
                        <a:rPr lang="en-SG" sz="1400" dirty="0" err="1"/>
                        <a:t>Paun</a:t>
                      </a:r>
                      <a:r>
                        <a:rPr lang="en-SG" sz="1400" dirty="0"/>
                        <a:t> (Politico)</a:t>
                      </a:r>
                    </a:p>
                    <a:p>
                      <a:r>
                        <a:rPr lang="en-SG" sz="1400" dirty="0"/>
                        <a:t>South China Morning Post</a:t>
                      </a:r>
                    </a:p>
                    <a:p>
                      <a:r>
                        <a:rPr lang="en-SG" sz="1400" dirty="0"/>
                        <a:t>The Telegraph in Bangkok </a:t>
                      </a:r>
                    </a:p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962331"/>
                  </a:ext>
                </a:extLst>
              </a:tr>
              <a:tr h="426657">
                <a:tc rowSpan="4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70C0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Social media posts </a:t>
                      </a:r>
                      <a:endParaRPr lang="en-SG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Alliance Facebook and LinkedIn (see draft) </a:t>
                      </a:r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057931"/>
                  </a:ext>
                </a:extLst>
              </a:tr>
              <a:tr h="426657">
                <a:tc vMerge="1">
                  <a:txBody>
                    <a:bodyPr/>
                    <a:lstStyle/>
                    <a:p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70C0"/>
                          </a:solidFill>
                          <a:hlinkClick r:id="rId5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LinkedIn and Facebook (Amgen)</a:t>
                      </a:r>
                      <a:endParaRPr lang="en-SG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954678"/>
                  </a:ext>
                </a:extLst>
              </a:tr>
              <a:tr h="426657">
                <a:tc vMerge="1">
                  <a:txBody>
                    <a:bodyPr/>
                    <a:lstStyle/>
                    <a:p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70C0"/>
                          </a:solidFill>
                          <a:hlinkClick r:id="rId6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LinkedIn and Facebook (Novartis)</a:t>
                      </a:r>
                      <a:endParaRPr lang="en-SG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223973"/>
                  </a:ext>
                </a:extLst>
              </a:tr>
              <a:tr h="426657">
                <a:tc vMerge="1">
                  <a:txBody>
                    <a:bodyPr/>
                    <a:lstStyle/>
                    <a:p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70C0"/>
                          </a:solidFill>
                          <a:hlinkClick r:id="rId7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LinkedIn and Facebook (Roche)</a:t>
                      </a:r>
                      <a:endParaRPr lang="en-SG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89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546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5">
            <a:extLst>
              <a:ext uri="{FF2B5EF4-FFF2-40B4-BE49-F238E27FC236}">
                <a16:creationId xmlns:a16="http://schemas.microsoft.com/office/drawing/2014/main" id="{2DC7DF19-558E-C6A9-C2A2-8CE4027F2600}"/>
              </a:ext>
            </a:extLst>
          </p:cNvPr>
          <p:cNvSpPr txBox="1">
            <a:spLocks/>
          </p:cNvSpPr>
          <p:nvPr/>
        </p:nvSpPr>
        <p:spPr>
          <a:xfrm>
            <a:off x="4456764" y="153852"/>
            <a:ext cx="7664116" cy="85331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chemeClr val="accent3"/>
                </a:solidFill>
              </a:rPr>
              <a:t>Objectives of the soft launch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C0B116-1598-3619-E74F-E40F8BFB6ADA}"/>
              </a:ext>
            </a:extLst>
          </p:cNvPr>
          <p:cNvSpPr/>
          <p:nvPr/>
        </p:nvSpPr>
        <p:spPr>
          <a:xfrm>
            <a:off x="0" y="6670972"/>
            <a:ext cx="12192000" cy="2219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oy&#10;&#10;Description automatically generated">
            <a:extLst>
              <a:ext uri="{FF2B5EF4-FFF2-40B4-BE49-F238E27FC236}">
                <a16:creationId xmlns:a16="http://schemas.microsoft.com/office/drawing/2014/main" id="{3FEC1598-BF2B-E916-797E-C5689EDBEE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417" r="14955"/>
          <a:stretch/>
        </p:blipFill>
        <p:spPr>
          <a:xfrm>
            <a:off x="-8953" y="-1"/>
            <a:ext cx="4465717" cy="689293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07A987-4E82-35B0-AC4F-289443A59029}"/>
              </a:ext>
            </a:extLst>
          </p:cNvPr>
          <p:cNvSpPr/>
          <p:nvPr/>
        </p:nvSpPr>
        <p:spPr>
          <a:xfrm>
            <a:off x="4795519" y="900430"/>
            <a:ext cx="6824531" cy="1111294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10AF91-AEFB-B38E-402F-DFC39DEC2ADA}"/>
              </a:ext>
            </a:extLst>
          </p:cNvPr>
          <p:cNvSpPr/>
          <p:nvPr/>
        </p:nvSpPr>
        <p:spPr>
          <a:xfrm>
            <a:off x="5821591" y="1079386"/>
            <a:ext cx="5798456" cy="731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SG" sz="2000" dirty="0" err="1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aise</a:t>
            </a:r>
            <a:r>
              <a:rPr lang="en-SG" sz="2000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awareness of the Alliance to the health and policy community in Asia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6B4734-36F1-0D5E-EFFE-FD0C9A6A5C35}"/>
              </a:ext>
            </a:extLst>
          </p:cNvPr>
          <p:cNvSpPr/>
          <p:nvPr/>
        </p:nvSpPr>
        <p:spPr>
          <a:xfrm>
            <a:off x="4795516" y="2279196"/>
            <a:ext cx="6824531" cy="995706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826C92-0466-B4DD-F405-384EC239BF7C}"/>
              </a:ext>
            </a:extLst>
          </p:cNvPr>
          <p:cNvSpPr/>
          <p:nvPr/>
        </p:nvSpPr>
        <p:spPr>
          <a:xfrm>
            <a:off x="5892800" y="2414251"/>
            <a:ext cx="5727245" cy="731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SG" sz="2000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Showcase who we are and why an Alliance is needed in Asia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59B13D-A54F-5D12-70C7-5BB300D360C4}"/>
              </a:ext>
            </a:extLst>
          </p:cNvPr>
          <p:cNvSpPr/>
          <p:nvPr/>
        </p:nvSpPr>
        <p:spPr>
          <a:xfrm>
            <a:off x="4817855" y="3583099"/>
            <a:ext cx="6824531" cy="995706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A67BC-10E8-DFEE-6A5B-95FE3F337AA4}"/>
              </a:ext>
            </a:extLst>
          </p:cNvPr>
          <p:cNvSpPr/>
          <p:nvPr/>
        </p:nvSpPr>
        <p:spPr>
          <a:xfrm>
            <a:off x="5974079" y="3879615"/>
            <a:ext cx="5645966" cy="402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Support ongoing outreach activities</a:t>
            </a:r>
            <a:endParaRPr lang="en-SG" sz="2000" dirty="0">
              <a:solidFill>
                <a:schemeClr val="accent3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Graphic 11" descr="Badge 1 with solid fill">
            <a:extLst>
              <a:ext uri="{FF2B5EF4-FFF2-40B4-BE49-F238E27FC236}">
                <a16:creationId xmlns:a16="http://schemas.microsoft.com/office/drawing/2014/main" id="{27F14A87-DC65-A5EA-2226-FFFD98FB01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93996" y="1040864"/>
            <a:ext cx="829118" cy="82911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80C4DF7-E56C-17A2-2960-8ECC117486CC}"/>
              </a:ext>
            </a:extLst>
          </p:cNvPr>
          <p:cNvSpPr/>
          <p:nvPr/>
        </p:nvSpPr>
        <p:spPr>
          <a:xfrm>
            <a:off x="4843010" y="4932633"/>
            <a:ext cx="1699844" cy="1540670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Press release</a:t>
            </a:r>
            <a:endParaRPr lang="en-SG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0F87FC-3CA7-F458-F090-04F70510D3BD}"/>
              </a:ext>
            </a:extLst>
          </p:cNvPr>
          <p:cNvSpPr/>
          <p:nvPr/>
        </p:nvSpPr>
        <p:spPr>
          <a:xfrm>
            <a:off x="6542854" y="4932633"/>
            <a:ext cx="1699844" cy="1540670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Website</a:t>
            </a:r>
          </a:p>
          <a:p>
            <a:pPr algn="ctr"/>
            <a:r>
              <a:rPr lang="en-SG" sz="1200" dirty="0">
                <a:solidFill>
                  <a:schemeClr val="tx1"/>
                </a:solidFill>
                <a:hlinkClick r:id="rId6"/>
              </a:rPr>
              <a:t>https://demowebsg2.com/asiapacific/</a:t>
            </a:r>
            <a:r>
              <a:rPr lang="en-SG" sz="12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85F752-914E-F304-4349-B1FA643F5659}"/>
              </a:ext>
            </a:extLst>
          </p:cNvPr>
          <p:cNvSpPr/>
          <p:nvPr/>
        </p:nvSpPr>
        <p:spPr>
          <a:xfrm>
            <a:off x="8242698" y="4930995"/>
            <a:ext cx="1699844" cy="1540670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Charter</a:t>
            </a:r>
            <a:endParaRPr lang="en-SG" b="1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0941FD-D69A-10AA-AA08-A2C100520EEB}"/>
              </a:ext>
            </a:extLst>
          </p:cNvPr>
          <p:cNvSpPr/>
          <p:nvPr/>
        </p:nvSpPr>
        <p:spPr>
          <a:xfrm>
            <a:off x="9942542" y="4931946"/>
            <a:ext cx="1699844" cy="1540670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Social media</a:t>
            </a:r>
            <a:endParaRPr lang="en-SG" b="1" dirty="0">
              <a:solidFill>
                <a:schemeClr val="tx1"/>
              </a:solidFill>
            </a:endParaRPr>
          </a:p>
        </p:txBody>
      </p:sp>
      <p:pic>
        <p:nvPicPr>
          <p:cNvPr id="20" name="Graphic 19" descr="Badge with solid fill">
            <a:extLst>
              <a:ext uri="{FF2B5EF4-FFF2-40B4-BE49-F238E27FC236}">
                <a16:creationId xmlns:a16="http://schemas.microsoft.com/office/drawing/2014/main" id="{3F5D0C93-102E-5314-ACC1-AB6763E5BA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51355" y="2330064"/>
            <a:ext cx="914400" cy="914400"/>
          </a:xfrm>
          <a:prstGeom prst="rect">
            <a:avLst/>
          </a:prstGeom>
        </p:spPr>
      </p:pic>
      <p:pic>
        <p:nvPicPr>
          <p:cNvPr id="22" name="Graphic 21" descr="Badge 3 with solid fill">
            <a:extLst>
              <a:ext uri="{FF2B5EF4-FFF2-40B4-BE49-F238E27FC236}">
                <a16:creationId xmlns:a16="http://schemas.microsoft.com/office/drawing/2014/main" id="{02B816EB-402C-6DC4-5A5D-11587344A9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57306" y="366799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A39AE7-8553-D282-922C-7E2EABF8228C}"/>
              </a:ext>
            </a:extLst>
          </p:cNvPr>
          <p:cNvSpPr/>
          <p:nvPr/>
        </p:nvSpPr>
        <p:spPr>
          <a:xfrm>
            <a:off x="0" y="6670972"/>
            <a:ext cx="12192000" cy="2219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5">
            <a:extLst>
              <a:ext uri="{FF2B5EF4-FFF2-40B4-BE49-F238E27FC236}">
                <a16:creationId xmlns:a16="http://schemas.microsoft.com/office/drawing/2014/main" id="{7740898C-BE8E-D644-A84D-53EB8D15A455}"/>
              </a:ext>
            </a:extLst>
          </p:cNvPr>
          <p:cNvSpPr txBox="1">
            <a:spLocks/>
          </p:cNvSpPr>
          <p:nvPr/>
        </p:nvSpPr>
        <p:spPr>
          <a:xfrm>
            <a:off x="0" y="153852"/>
            <a:ext cx="12120880" cy="85331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chemeClr val="accent3"/>
                </a:solidFill>
              </a:rPr>
              <a:t>Week 0 soft launch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186EDD-6C9F-D712-28CF-8002EDD05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840" y="1185456"/>
            <a:ext cx="4917031" cy="548551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010C550-D658-D34A-E03B-BCE7D323DABF}"/>
              </a:ext>
            </a:extLst>
          </p:cNvPr>
          <p:cNvGrpSpPr>
            <a:grpSpLocks/>
          </p:cNvGrpSpPr>
          <p:nvPr/>
        </p:nvGrpSpPr>
        <p:grpSpPr>
          <a:xfrm rot="1286526">
            <a:off x="9344262" y="159806"/>
            <a:ext cx="447583" cy="445085"/>
            <a:chOff x="7508426" y="3582170"/>
            <a:chExt cx="648763" cy="650447"/>
          </a:xfrm>
        </p:grpSpPr>
        <p:sp>
          <p:nvSpPr>
            <p:cNvPr id="10" name="Freeform 53">
              <a:extLst>
                <a:ext uri="{FF2B5EF4-FFF2-40B4-BE49-F238E27FC236}">
                  <a16:creationId xmlns:a16="http://schemas.microsoft.com/office/drawing/2014/main" id="{9C660634-533F-6D54-6153-9D0DFF03D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426" y="3582170"/>
              <a:ext cx="648763" cy="650447"/>
            </a:xfrm>
            <a:custGeom>
              <a:avLst/>
              <a:gdLst>
                <a:gd name="T0" fmla="*/ 338 w 508"/>
                <a:gd name="T1" fmla="*/ 463 h 509"/>
                <a:gd name="T2" fmla="*/ 46 w 508"/>
                <a:gd name="T3" fmla="*/ 338 h 509"/>
                <a:gd name="T4" fmla="*/ 170 w 508"/>
                <a:gd name="T5" fmla="*/ 46 h 509"/>
                <a:gd name="T6" fmla="*/ 462 w 508"/>
                <a:gd name="T7" fmla="*/ 171 h 509"/>
                <a:gd name="T8" fmla="*/ 338 w 508"/>
                <a:gd name="T9" fmla="*/ 463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509">
                  <a:moveTo>
                    <a:pt x="338" y="463"/>
                  </a:moveTo>
                  <a:cubicBezTo>
                    <a:pt x="223" y="509"/>
                    <a:pt x="92" y="453"/>
                    <a:pt x="46" y="338"/>
                  </a:cubicBezTo>
                  <a:cubicBezTo>
                    <a:pt x="0" y="223"/>
                    <a:pt x="55" y="92"/>
                    <a:pt x="170" y="46"/>
                  </a:cubicBezTo>
                  <a:cubicBezTo>
                    <a:pt x="285" y="0"/>
                    <a:pt x="416" y="56"/>
                    <a:pt x="462" y="171"/>
                  </a:cubicBezTo>
                  <a:cubicBezTo>
                    <a:pt x="508" y="286"/>
                    <a:pt x="452" y="416"/>
                    <a:pt x="338" y="463"/>
                  </a:cubicBezTo>
                  <a:close/>
                </a:path>
              </a:pathLst>
            </a:custGeom>
            <a:solidFill>
              <a:srgbClr val="007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54">
              <a:extLst>
                <a:ext uri="{FF2B5EF4-FFF2-40B4-BE49-F238E27FC236}">
                  <a16:creationId xmlns:a16="http://schemas.microsoft.com/office/drawing/2014/main" id="{72767A48-AB3E-A9F8-65BF-D81D8BEE0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2834" y="3796177"/>
              <a:ext cx="349658" cy="285625"/>
            </a:xfrm>
            <a:custGeom>
              <a:avLst/>
              <a:gdLst>
                <a:gd name="T0" fmla="*/ 241 w 273"/>
                <a:gd name="T1" fmla="*/ 55 h 223"/>
                <a:gd name="T2" fmla="*/ 272 w 273"/>
                <a:gd name="T3" fmla="*/ 133 h 223"/>
                <a:gd name="T4" fmla="*/ 270 w 273"/>
                <a:gd name="T5" fmla="*/ 138 h 223"/>
                <a:gd name="T6" fmla="*/ 230 w 273"/>
                <a:gd name="T7" fmla="*/ 154 h 223"/>
                <a:gd name="T8" fmla="*/ 225 w 273"/>
                <a:gd name="T9" fmla="*/ 152 h 223"/>
                <a:gd name="T10" fmla="*/ 196 w 273"/>
                <a:gd name="T11" fmla="*/ 79 h 223"/>
                <a:gd name="T12" fmla="*/ 159 w 273"/>
                <a:gd name="T13" fmla="*/ 57 h 223"/>
                <a:gd name="T14" fmla="*/ 142 w 273"/>
                <a:gd name="T15" fmla="*/ 84 h 223"/>
                <a:gd name="T16" fmla="*/ 145 w 273"/>
                <a:gd name="T17" fmla="*/ 96 h 223"/>
                <a:gd name="T18" fmla="*/ 176 w 273"/>
                <a:gd name="T19" fmla="*/ 171 h 223"/>
                <a:gd name="T20" fmla="*/ 173 w 273"/>
                <a:gd name="T21" fmla="*/ 176 h 223"/>
                <a:gd name="T22" fmla="*/ 133 w 273"/>
                <a:gd name="T23" fmla="*/ 192 h 223"/>
                <a:gd name="T24" fmla="*/ 128 w 273"/>
                <a:gd name="T25" fmla="*/ 190 h 223"/>
                <a:gd name="T26" fmla="*/ 74 w 273"/>
                <a:gd name="T27" fmla="*/ 56 h 223"/>
                <a:gd name="T28" fmla="*/ 77 w 273"/>
                <a:gd name="T29" fmla="*/ 51 h 223"/>
                <a:gd name="T30" fmla="*/ 117 w 273"/>
                <a:gd name="T31" fmla="*/ 35 h 223"/>
                <a:gd name="T32" fmla="*/ 121 w 273"/>
                <a:gd name="T33" fmla="*/ 37 h 223"/>
                <a:gd name="T34" fmla="*/ 128 w 273"/>
                <a:gd name="T35" fmla="*/ 53 h 223"/>
                <a:gd name="T36" fmla="*/ 128 w 273"/>
                <a:gd name="T37" fmla="*/ 54 h 223"/>
                <a:gd name="T38" fmla="*/ 128 w 273"/>
                <a:gd name="T39" fmla="*/ 54 h 223"/>
                <a:gd name="T40" fmla="*/ 128 w 273"/>
                <a:gd name="T41" fmla="*/ 53 h 223"/>
                <a:gd name="T42" fmla="*/ 161 w 273"/>
                <a:gd name="T43" fmla="*/ 13 h 223"/>
                <a:gd name="T44" fmla="*/ 241 w 273"/>
                <a:gd name="T45" fmla="*/ 55 h 223"/>
                <a:gd name="T46" fmla="*/ 60 w 273"/>
                <a:gd name="T47" fmla="*/ 222 h 223"/>
                <a:gd name="T48" fmla="*/ 100 w 273"/>
                <a:gd name="T49" fmla="*/ 206 h 223"/>
                <a:gd name="T50" fmla="*/ 102 w 273"/>
                <a:gd name="T51" fmla="*/ 201 h 223"/>
                <a:gd name="T52" fmla="*/ 48 w 273"/>
                <a:gd name="T53" fmla="*/ 66 h 223"/>
                <a:gd name="T54" fmla="*/ 43 w 273"/>
                <a:gd name="T55" fmla="*/ 64 h 223"/>
                <a:gd name="T56" fmla="*/ 3 w 273"/>
                <a:gd name="T57" fmla="*/ 80 h 223"/>
                <a:gd name="T58" fmla="*/ 1 w 273"/>
                <a:gd name="T59" fmla="*/ 85 h 223"/>
                <a:gd name="T60" fmla="*/ 55 w 273"/>
                <a:gd name="T61" fmla="*/ 220 h 223"/>
                <a:gd name="T62" fmla="*/ 60 w 273"/>
                <a:gd name="T63" fmla="*/ 22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" h="223">
                  <a:moveTo>
                    <a:pt x="241" y="55"/>
                  </a:moveTo>
                  <a:cubicBezTo>
                    <a:pt x="272" y="133"/>
                    <a:pt x="272" y="133"/>
                    <a:pt x="272" y="133"/>
                  </a:cubicBezTo>
                  <a:cubicBezTo>
                    <a:pt x="273" y="135"/>
                    <a:pt x="272" y="137"/>
                    <a:pt x="270" y="138"/>
                  </a:cubicBezTo>
                  <a:cubicBezTo>
                    <a:pt x="230" y="154"/>
                    <a:pt x="230" y="154"/>
                    <a:pt x="230" y="154"/>
                  </a:cubicBezTo>
                  <a:cubicBezTo>
                    <a:pt x="228" y="154"/>
                    <a:pt x="226" y="153"/>
                    <a:pt x="225" y="15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88" y="60"/>
                    <a:pt x="176" y="50"/>
                    <a:pt x="159" y="57"/>
                  </a:cubicBezTo>
                  <a:cubicBezTo>
                    <a:pt x="146" y="62"/>
                    <a:pt x="142" y="74"/>
                    <a:pt x="142" y="84"/>
                  </a:cubicBezTo>
                  <a:cubicBezTo>
                    <a:pt x="142" y="87"/>
                    <a:pt x="143" y="92"/>
                    <a:pt x="145" y="96"/>
                  </a:cubicBezTo>
                  <a:cubicBezTo>
                    <a:pt x="176" y="171"/>
                    <a:pt x="176" y="171"/>
                    <a:pt x="176" y="171"/>
                  </a:cubicBezTo>
                  <a:cubicBezTo>
                    <a:pt x="176" y="173"/>
                    <a:pt x="175" y="176"/>
                    <a:pt x="173" y="176"/>
                  </a:cubicBezTo>
                  <a:cubicBezTo>
                    <a:pt x="133" y="192"/>
                    <a:pt x="133" y="192"/>
                    <a:pt x="133" y="192"/>
                  </a:cubicBezTo>
                  <a:cubicBezTo>
                    <a:pt x="131" y="193"/>
                    <a:pt x="129" y="192"/>
                    <a:pt x="128" y="190"/>
                  </a:cubicBezTo>
                  <a:cubicBezTo>
                    <a:pt x="121" y="171"/>
                    <a:pt x="84" y="77"/>
                    <a:pt x="74" y="56"/>
                  </a:cubicBezTo>
                  <a:cubicBezTo>
                    <a:pt x="74" y="54"/>
                    <a:pt x="75" y="52"/>
                    <a:pt x="77" y="51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9" y="34"/>
                    <a:pt x="121" y="35"/>
                    <a:pt x="121" y="37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28" y="54"/>
                    <a:pt x="128" y="54"/>
                    <a:pt x="128" y="54"/>
                  </a:cubicBezTo>
                  <a:cubicBezTo>
                    <a:pt x="128" y="54"/>
                    <a:pt x="128" y="54"/>
                    <a:pt x="128" y="54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31" y="41"/>
                    <a:pt x="136" y="23"/>
                    <a:pt x="161" y="13"/>
                  </a:cubicBezTo>
                  <a:cubicBezTo>
                    <a:pt x="192" y="0"/>
                    <a:pt x="224" y="11"/>
                    <a:pt x="241" y="55"/>
                  </a:cubicBezTo>
                  <a:close/>
                  <a:moveTo>
                    <a:pt x="60" y="222"/>
                  </a:moveTo>
                  <a:cubicBezTo>
                    <a:pt x="100" y="206"/>
                    <a:pt x="100" y="206"/>
                    <a:pt x="100" y="206"/>
                  </a:cubicBezTo>
                  <a:cubicBezTo>
                    <a:pt x="102" y="205"/>
                    <a:pt x="103" y="203"/>
                    <a:pt x="102" y="201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4"/>
                    <a:pt x="45" y="63"/>
                    <a:pt x="43" y="64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1" y="81"/>
                    <a:pt x="0" y="83"/>
                    <a:pt x="1" y="85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22"/>
                    <a:pt x="58" y="223"/>
                    <a:pt x="60" y="2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 55">
              <a:extLst>
                <a:ext uri="{FF2B5EF4-FFF2-40B4-BE49-F238E27FC236}">
                  <a16:creationId xmlns:a16="http://schemas.microsoft.com/office/drawing/2014/main" id="{1D83078E-F5E2-FFE5-A821-E80176453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9974" y="3795334"/>
              <a:ext cx="78357" cy="78357"/>
            </a:xfrm>
            <a:custGeom>
              <a:avLst/>
              <a:gdLst>
                <a:gd name="T0" fmla="*/ 56 w 61"/>
                <a:gd name="T1" fmla="*/ 20 h 61"/>
                <a:gd name="T2" fmla="*/ 41 w 61"/>
                <a:gd name="T3" fmla="*/ 56 h 61"/>
                <a:gd name="T4" fmla="*/ 5 w 61"/>
                <a:gd name="T5" fmla="*/ 41 h 61"/>
                <a:gd name="T6" fmla="*/ 20 w 61"/>
                <a:gd name="T7" fmla="*/ 5 h 61"/>
                <a:gd name="T8" fmla="*/ 56 w 61"/>
                <a:gd name="T9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56" y="20"/>
                  </a:moveTo>
                  <a:cubicBezTo>
                    <a:pt x="61" y="34"/>
                    <a:pt x="55" y="50"/>
                    <a:pt x="41" y="56"/>
                  </a:cubicBezTo>
                  <a:cubicBezTo>
                    <a:pt x="27" y="61"/>
                    <a:pt x="11" y="55"/>
                    <a:pt x="5" y="41"/>
                  </a:cubicBezTo>
                  <a:cubicBezTo>
                    <a:pt x="0" y="27"/>
                    <a:pt x="7" y="11"/>
                    <a:pt x="20" y="5"/>
                  </a:cubicBezTo>
                  <a:cubicBezTo>
                    <a:pt x="34" y="0"/>
                    <a:pt x="50" y="6"/>
                    <a:pt x="5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8AAD549-336E-9FA6-F1B6-DC942A94E152}"/>
              </a:ext>
            </a:extLst>
          </p:cNvPr>
          <p:cNvGrpSpPr>
            <a:grpSpLocks/>
          </p:cNvGrpSpPr>
          <p:nvPr/>
        </p:nvGrpSpPr>
        <p:grpSpPr>
          <a:xfrm rot="1814559">
            <a:off x="8894243" y="170043"/>
            <a:ext cx="423761" cy="423346"/>
            <a:chOff x="8378779" y="3786066"/>
            <a:chExt cx="657189" cy="656346"/>
          </a:xfrm>
        </p:grpSpPr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798DFC1E-48CE-26A7-B9D2-705E619BB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779" y="3786066"/>
              <a:ext cx="657189" cy="656346"/>
            </a:xfrm>
            <a:custGeom>
              <a:avLst/>
              <a:gdLst>
                <a:gd name="T0" fmla="*/ 369 w 514"/>
                <a:gd name="T1" fmla="*/ 452 h 513"/>
                <a:gd name="T2" fmla="*/ 62 w 514"/>
                <a:gd name="T3" fmla="*/ 369 h 513"/>
                <a:gd name="T4" fmla="*/ 145 w 514"/>
                <a:gd name="T5" fmla="*/ 62 h 513"/>
                <a:gd name="T6" fmla="*/ 452 w 514"/>
                <a:gd name="T7" fmla="*/ 145 h 513"/>
                <a:gd name="T8" fmla="*/ 369 w 514"/>
                <a:gd name="T9" fmla="*/ 4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" h="513">
                  <a:moveTo>
                    <a:pt x="369" y="452"/>
                  </a:moveTo>
                  <a:cubicBezTo>
                    <a:pt x="262" y="513"/>
                    <a:pt x="124" y="476"/>
                    <a:pt x="62" y="369"/>
                  </a:cubicBezTo>
                  <a:cubicBezTo>
                    <a:pt x="0" y="261"/>
                    <a:pt x="38" y="124"/>
                    <a:pt x="145" y="62"/>
                  </a:cubicBezTo>
                  <a:cubicBezTo>
                    <a:pt x="252" y="0"/>
                    <a:pt x="390" y="37"/>
                    <a:pt x="452" y="145"/>
                  </a:cubicBezTo>
                  <a:cubicBezTo>
                    <a:pt x="514" y="252"/>
                    <a:pt x="476" y="390"/>
                    <a:pt x="369" y="452"/>
                  </a:cubicBezTo>
                  <a:close/>
                </a:path>
              </a:pathLst>
            </a:custGeom>
            <a:solidFill>
              <a:srgbClr val="3C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id="{E9B50A76-EE33-A67C-1E80-BB0B12C72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6157" y="3926772"/>
              <a:ext cx="218221" cy="358083"/>
            </a:xfrm>
            <a:custGeom>
              <a:avLst/>
              <a:gdLst>
                <a:gd name="T0" fmla="*/ 57 w 171"/>
                <a:gd name="T1" fmla="*/ 165 h 280"/>
                <a:gd name="T2" fmla="*/ 122 w 171"/>
                <a:gd name="T3" fmla="*/ 278 h 280"/>
                <a:gd name="T4" fmla="*/ 127 w 171"/>
                <a:gd name="T5" fmla="*/ 279 h 280"/>
                <a:gd name="T6" fmla="*/ 168 w 171"/>
                <a:gd name="T7" fmla="*/ 255 h 280"/>
                <a:gd name="T8" fmla="*/ 170 w 171"/>
                <a:gd name="T9" fmla="*/ 251 h 280"/>
                <a:gd name="T10" fmla="*/ 104 w 171"/>
                <a:gd name="T11" fmla="*/ 136 h 280"/>
                <a:gd name="T12" fmla="*/ 134 w 171"/>
                <a:gd name="T13" fmla="*/ 118 h 280"/>
                <a:gd name="T14" fmla="*/ 136 w 171"/>
                <a:gd name="T15" fmla="*/ 114 h 280"/>
                <a:gd name="T16" fmla="*/ 119 w 171"/>
                <a:gd name="T17" fmla="*/ 78 h 280"/>
                <a:gd name="T18" fmla="*/ 114 w 171"/>
                <a:gd name="T19" fmla="*/ 76 h 280"/>
                <a:gd name="T20" fmla="*/ 80 w 171"/>
                <a:gd name="T21" fmla="*/ 95 h 280"/>
                <a:gd name="T22" fmla="*/ 66 w 171"/>
                <a:gd name="T23" fmla="*/ 71 h 280"/>
                <a:gd name="T24" fmla="*/ 71 w 171"/>
                <a:gd name="T25" fmla="*/ 55 h 280"/>
                <a:gd name="T26" fmla="*/ 94 w 171"/>
                <a:gd name="T27" fmla="*/ 41 h 280"/>
                <a:gd name="T28" fmla="*/ 96 w 171"/>
                <a:gd name="T29" fmla="*/ 36 h 280"/>
                <a:gd name="T30" fmla="*/ 76 w 171"/>
                <a:gd name="T31" fmla="*/ 2 h 280"/>
                <a:gd name="T32" fmla="*/ 71 w 171"/>
                <a:gd name="T33" fmla="*/ 1 h 280"/>
                <a:gd name="T34" fmla="*/ 31 w 171"/>
                <a:gd name="T35" fmla="*/ 23 h 280"/>
                <a:gd name="T36" fmla="*/ 13 w 171"/>
                <a:gd name="T37" fmla="*/ 90 h 280"/>
                <a:gd name="T38" fmla="*/ 33 w 171"/>
                <a:gd name="T39" fmla="*/ 123 h 280"/>
                <a:gd name="T40" fmla="*/ 12 w 171"/>
                <a:gd name="T41" fmla="*/ 135 h 280"/>
                <a:gd name="T42" fmla="*/ 10 w 171"/>
                <a:gd name="T43" fmla="*/ 140 h 280"/>
                <a:gd name="T44" fmla="*/ 30 w 171"/>
                <a:gd name="T45" fmla="*/ 174 h 280"/>
                <a:gd name="T46" fmla="*/ 35 w 171"/>
                <a:gd name="T47" fmla="*/ 175 h 280"/>
                <a:gd name="T48" fmla="*/ 56 w 171"/>
                <a:gd name="T49" fmla="*/ 163 h 280"/>
                <a:gd name="T50" fmla="*/ 57 w 171"/>
                <a:gd name="T51" fmla="*/ 16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1" h="280">
                  <a:moveTo>
                    <a:pt x="57" y="165"/>
                  </a:moveTo>
                  <a:cubicBezTo>
                    <a:pt x="122" y="278"/>
                    <a:pt x="122" y="278"/>
                    <a:pt x="122" y="278"/>
                  </a:cubicBezTo>
                  <a:cubicBezTo>
                    <a:pt x="123" y="280"/>
                    <a:pt x="125" y="280"/>
                    <a:pt x="127" y="279"/>
                  </a:cubicBezTo>
                  <a:cubicBezTo>
                    <a:pt x="168" y="255"/>
                    <a:pt x="168" y="255"/>
                    <a:pt x="168" y="255"/>
                  </a:cubicBezTo>
                  <a:cubicBezTo>
                    <a:pt x="170" y="254"/>
                    <a:pt x="171" y="252"/>
                    <a:pt x="170" y="251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6" y="118"/>
                    <a:pt x="136" y="116"/>
                    <a:pt x="136" y="114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18" y="76"/>
                    <a:pt x="116" y="75"/>
                    <a:pt x="114" y="76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3" y="65"/>
                    <a:pt x="65" y="58"/>
                    <a:pt x="71" y="55"/>
                  </a:cubicBezTo>
                  <a:cubicBezTo>
                    <a:pt x="94" y="41"/>
                    <a:pt x="94" y="41"/>
                    <a:pt x="94" y="41"/>
                  </a:cubicBezTo>
                  <a:cubicBezTo>
                    <a:pt x="96" y="40"/>
                    <a:pt x="96" y="38"/>
                    <a:pt x="96" y="36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0"/>
                    <a:pt x="73" y="0"/>
                    <a:pt x="71" y="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8" y="37"/>
                    <a:pt x="0" y="66"/>
                    <a:pt x="13" y="90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0" y="136"/>
                    <a:pt x="9" y="138"/>
                    <a:pt x="10" y="140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6"/>
                    <a:pt x="33" y="176"/>
                    <a:pt x="35" y="175"/>
                  </a:cubicBezTo>
                  <a:cubicBezTo>
                    <a:pt x="56" y="163"/>
                    <a:pt x="56" y="163"/>
                    <a:pt x="56" y="163"/>
                  </a:cubicBezTo>
                  <a:lnTo>
                    <a:pt x="57" y="1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8405E5F4-F98C-A788-A84C-044E7A9C7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777" y="1489358"/>
            <a:ext cx="5501430" cy="505219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3F97363-DBCD-8B1F-57B2-0DB88B7076D8}"/>
              </a:ext>
            </a:extLst>
          </p:cNvPr>
          <p:cNvSpPr txBox="1"/>
          <p:nvPr/>
        </p:nvSpPr>
        <p:spPr>
          <a:xfrm>
            <a:off x="2289600" y="808350"/>
            <a:ext cx="1882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Alliance website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08A636-DFC0-0D3D-E614-47E99B04C9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275" y="671298"/>
            <a:ext cx="4375375" cy="57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3160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A39AE7-8553-D282-922C-7E2EABF8228C}"/>
              </a:ext>
            </a:extLst>
          </p:cNvPr>
          <p:cNvSpPr/>
          <p:nvPr/>
        </p:nvSpPr>
        <p:spPr>
          <a:xfrm>
            <a:off x="0" y="6670972"/>
            <a:ext cx="12192000" cy="2219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5">
            <a:extLst>
              <a:ext uri="{FF2B5EF4-FFF2-40B4-BE49-F238E27FC236}">
                <a16:creationId xmlns:a16="http://schemas.microsoft.com/office/drawing/2014/main" id="{7740898C-BE8E-D644-A84D-53EB8D15A455}"/>
              </a:ext>
            </a:extLst>
          </p:cNvPr>
          <p:cNvSpPr txBox="1">
            <a:spLocks/>
          </p:cNvSpPr>
          <p:nvPr/>
        </p:nvSpPr>
        <p:spPr>
          <a:xfrm>
            <a:off x="0" y="153852"/>
            <a:ext cx="12120880" cy="85331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chemeClr val="accent3"/>
                </a:solidFill>
              </a:rPr>
              <a:t>Social media (Amgen)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010C550-D658-D34A-E03B-BCE7D323DABF}"/>
              </a:ext>
            </a:extLst>
          </p:cNvPr>
          <p:cNvGrpSpPr>
            <a:grpSpLocks/>
          </p:cNvGrpSpPr>
          <p:nvPr/>
        </p:nvGrpSpPr>
        <p:grpSpPr>
          <a:xfrm rot="1286526">
            <a:off x="3224356" y="1234658"/>
            <a:ext cx="447583" cy="445085"/>
            <a:chOff x="7508426" y="3582170"/>
            <a:chExt cx="648763" cy="650447"/>
          </a:xfrm>
        </p:grpSpPr>
        <p:sp>
          <p:nvSpPr>
            <p:cNvPr id="10" name="Freeform 53">
              <a:extLst>
                <a:ext uri="{FF2B5EF4-FFF2-40B4-BE49-F238E27FC236}">
                  <a16:creationId xmlns:a16="http://schemas.microsoft.com/office/drawing/2014/main" id="{9C660634-533F-6D54-6153-9D0DFF03D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426" y="3582170"/>
              <a:ext cx="648763" cy="650447"/>
            </a:xfrm>
            <a:custGeom>
              <a:avLst/>
              <a:gdLst>
                <a:gd name="T0" fmla="*/ 338 w 508"/>
                <a:gd name="T1" fmla="*/ 463 h 509"/>
                <a:gd name="T2" fmla="*/ 46 w 508"/>
                <a:gd name="T3" fmla="*/ 338 h 509"/>
                <a:gd name="T4" fmla="*/ 170 w 508"/>
                <a:gd name="T5" fmla="*/ 46 h 509"/>
                <a:gd name="T6" fmla="*/ 462 w 508"/>
                <a:gd name="T7" fmla="*/ 171 h 509"/>
                <a:gd name="T8" fmla="*/ 338 w 508"/>
                <a:gd name="T9" fmla="*/ 463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509">
                  <a:moveTo>
                    <a:pt x="338" y="463"/>
                  </a:moveTo>
                  <a:cubicBezTo>
                    <a:pt x="223" y="509"/>
                    <a:pt x="92" y="453"/>
                    <a:pt x="46" y="338"/>
                  </a:cubicBezTo>
                  <a:cubicBezTo>
                    <a:pt x="0" y="223"/>
                    <a:pt x="55" y="92"/>
                    <a:pt x="170" y="46"/>
                  </a:cubicBezTo>
                  <a:cubicBezTo>
                    <a:pt x="285" y="0"/>
                    <a:pt x="416" y="56"/>
                    <a:pt x="462" y="171"/>
                  </a:cubicBezTo>
                  <a:cubicBezTo>
                    <a:pt x="508" y="286"/>
                    <a:pt x="452" y="416"/>
                    <a:pt x="338" y="463"/>
                  </a:cubicBezTo>
                  <a:close/>
                </a:path>
              </a:pathLst>
            </a:custGeom>
            <a:solidFill>
              <a:srgbClr val="007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54">
              <a:extLst>
                <a:ext uri="{FF2B5EF4-FFF2-40B4-BE49-F238E27FC236}">
                  <a16:creationId xmlns:a16="http://schemas.microsoft.com/office/drawing/2014/main" id="{72767A48-AB3E-A9F8-65BF-D81D8BEE0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2834" y="3796177"/>
              <a:ext cx="349658" cy="285625"/>
            </a:xfrm>
            <a:custGeom>
              <a:avLst/>
              <a:gdLst>
                <a:gd name="T0" fmla="*/ 241 w 273"/>
                <a:gd name="T1" fmla="*/ 55 h 223"/>
                <a:gd name="T2" fmla="*/ 272 w 273"/>
                <a:gd name="T3" fmla="*/ 133 h 223"/>
                <a:gd name="T4" fmla="*/ 270 w 273"/>
                <a:gd name="T5" fmla="*/ 138 h 223"/>
                <a:gd name="T6" fmla="*/ 230 w 273"/>
                <a:gd name="T7" fmla="*/ 154 h 223"/>
                <a:gd name="T8" fmla="*/ 225 w 273"/>
                <a:gd name="T9" fmla="*/ 152 h 223"/>
                <a:gd name="T10" fmla="*/ 196 w 273"/>
                <a:gd name="T11" fmla="*/ 79 h 223"/>
                <a:gd name="T12" fmla="*/ 159 w 273"/>
                <a:gd name="T13" fmla="*/ 57 h 223"/>
                <a:gd name="T14" fmla="*/ 142 w 273"/>
                <a:gd name="T15" fmla="*/ 84 h 223"/>
                <a:gd name="T16" fmla="*/ 145 w 273"/>
                <a:gd name="T17" fmla="*/ 96 h 223"/>
                <a:gd name="T18" fmla="*/ 176 w 273"/>
                <a:gd name="T19" fmla="*/ 171 h 223"/>
                <a:gd name="T20" fmla="*/ 173 w 273"/>
                <a:gd name="T21" fmla="*/ 176 h 223"/>
                <a:gd name="T22" fmla="*/ 133 w 273"/>
                <a:gd name="T23" fmla="*/ 192 h 223"/>
                <a:gd name="T24" fmla="*/ 128 w 273"/>
                <a:gd name="T25" fmla="*/ 190 h 223"/>
                <a:gd name="T26" fmla="*/ 74 w 273"/>
                <a:gd name="T27" fmla="*/ 56 h 223"/>
                <a:gd name="T28" fmla="*/ 77 w 273"/>
                <a:gd name="T29" fmla="*/ 51 h 223"/>
                <a:gd name="T30" fmla="*/ 117 w 273"/>
                <a:gd name="T31" fmla="*/ 35 h 223"/>
                <a:gd name="T32" fmla="*/ 121 w 273"/>
                <a:gd name="T33" fmla="*/ 37 h 223"/>
                <a:gd name="T34" fmla="*/ 128 w 273"/>
                <a:gd name="T35" fmla="*/ 53 h 223"/>
                <a:gd name="T36" fmla="*/ 128 w 273"/>
                <a:gd name="T37" fmla="*/ 54 h 223"/>
                <a:gd name="T38" fmla="*/ 128 w 273"/>
                <a:gd name="T39" fmla="*/ 54 h 223"/>
                <a:gd name="T40" fmla="*/ 128 w 273"/>
                <a:gd name="T41" fmla="*/ 53 h 223"/>
                <a:gd name="T42" fmla="*/ 161 w 273"/>
                <a:gd name="T43" fmla="*/ 13 h 223"/>
                <a:gd name="T44" fmla="*/ 241 w 273"/>
                <a:gd name="T45" fmla="*/ 55 h 223"/>
                <a:gd name="T46" fmla="*/ 60 w 273"/>
                <a:gd name="T47" fmla="*/ 222 h 223"/>
                <a:gd name="T48" fmla="*/ 100 w 273"/>
                <a:gd name="T49" fmla="*/ 206 h 223"/>
                <a:gd name="T50" fmla="*/ 102 w 273"/>
                <a:gd name="T51" fmla="*/ 201 h 223"/>
                <a:gd name="T52" fmla="*/ 48 w 273"/>
                <a:gd name="T53" fmla="*/ 66 h 223"/>
                <a:gd name="T54" fmla="*/ 43 w 273"/>
                <a:gd name="T55" fmla="*/ 64 h 223"/>
                <a:gd name="T56" fmla="*/ 3 w 273"/>
                <a:gd name="T57" fmla="*/ 80 h 223"/>
                <a:gd name="T58" fmla="*/ 1 w 273"/>
                <a:gd name="T59" fmla="*/ 85 h 223"/>
                <a:gd name="T60" fmla="*/ 55 w 273"/>
                <a:gd name="T61" fmla="*/ 220 h 223"/>
                <a:gd name="T62" fmla="*/ 60 w 273"/>
                <a:gd name="T63" fmla="*/ 22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" h="223">
                  <a:moveTo>
                    <a:pt x="241" y="55"/>
                  </a:moveTo>
                  <a:cubicBezTo>
                    <a:pt x="272" y="133"/>
                    <a:pt x="272" y="133"/>
                    <a:pt x="272" y="133"/>
                  </a:cubicBezTo>
                  <a:cubicBezTo>
                    <a:pt x="273" y="135"/>
                    <a:pt x="272" y="137"/>
                    <a:pt x="270" y="138"/>
                  </a:cubicBezTo>
                  <a:cubicBezTo>
                    <a:pt x="230" y="154"/>
                    <a:pt x="230" y="154"/>
                    <a:pt x="230" y="154"/>
                  </a:cubicBezTo>
                  <a:cubicBezTo>
                    <a:pt x="228" y="154"/>
                    <a:pt x="226" y="153"/>
                    <a:pt x="225" y="15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88" y="60"/>
                    <a:pt x="176" y="50"/>
                    <a:pt x="159" y="57"/>
                  </a:cubicBezTo>
                  <a:cubicBezTo>
                    <a:pt x="146" y="62"/>
                    <a:pt x="142" y="74"/>
                    <a:pt x="142" y="84"/>
                  </a:cubicBezTo>
                  <a:cubicBezTo>
                    <a:pt x="142" y="87"/>
                    <a:pt x="143" y="92"/>
                    <a:pt x="145" y="96"/>
                  </a:cubicBezTo>
                  <a:cubicBezTo>
                    <a:pt x="176" y="171"/>
                    <a:pt x="176" y="171"/>
                    <a:pt x="176" y="171"/>
                  </a:cubicBezTo>
                  <a:cubicBezTo>
                    <a:pt x="176" y="173"/>
                    <a:pt x="175" y="176"/>
                    <a:pt x="173" y="176"/>
                  </a:cubicBezTo>
                  <a:cubicBezTo>
                    <a:pt x="133" y="192"/>
                    <a:pt x="133" y="192"/>
                    <a:pt x="133" y="192"/>
                  </a:cubicBezTo>
                  <a:cubicBezTo>
                    <a:pt x="131" y="193"/>
                    <a:pt x="129" y="192"/>
                    <a:pt x="128" y="190"/>
                  </a:cubicBezTo>
                  <a:cubicBezTo>
                    <a:pt x="121" y="171"/>
                    <a:pt x="84" y="77"/>
                    <a:pt x="74" y="56"/>
                  </a:cubicBezTo>
                  <a:cubicBezTo>
                    <a:pt x="74" y="54"/>
                    <a:pt x="75" y="52"/>
                    <a:pt x="77" y="51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9" y="34"/>
                    <a:pt x="121" y="35"/>
                    <a:pt x="121" y="37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28" y="54"/>
                    <a:pt x="128" y="54"/>
                    <a:pt x="128" y="54"/>
                  </a:cubicBezTo>
                  <a:cubicBezTo>
                    <a:pt x="128" y="54"/>
                    <a:pt x="128" y="54"/>
                    <a:pt x="128" y="54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31" y="41"/>
                    <a:pt x="136" y="23"/>
                    <a:pt x="161" y="13"/>
                  </a:cubicBezTo>
                  <a:cubicBezTo>
                    <a:pt x="192" y="0"/>
                    <a:pt x="224" y="11"/>
                    <a:pt x="241" y="55"/>
                  </a:cubicBezTo>
                  <a:close/>
                  <a:moveTo>
                    <a:pt x="60" y="222"/>
                  </a:moveTo>
                  <a:cubicBezTo>
                    <a:pt x="100" y="206"/>
                    <a:pt x="100" y="206"/>
                    <a:pt x="100" y="206"/>
                  </a:cubicBezTo>
                  <a:cubicBezTo>
                    <a:pt x="102" y="205"/>
                    <a:pt x="103" y="203"/>
                    <a:pt x="102" y="201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4"/>
                    <a:pt x="45" y="63"/>
                    <a:pt x="43" y="64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1" y="81"/>
                    <a:pt x="0" y="83"/>
                    <a:pt x="1" y="85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22"/>
                    <a:pt x="58" y="223"/>
                    <a:pt x="60" y="2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 55">
              <a:extLst>
                <a:ext uri="{FF2B5EF4-FFF2-40B4-BE49-F238E27FC236}">
                  <a16:creationId xmlns:a16="http://schemas.microsoft.com/office/drawing/2014/main" id="{1D83078E-F5E2-FFE5-A821-E80176453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9974" y="3795334"/>
              <a:ext cx="78357" cy="78357"/>
            </a:xfrm>
            <a:custGeom>
              <a:avLst/>
              <a:gdLst>
                <a:gd name="T0" fmla="*/ 56 w 61"/>
                <a:gd name="T1" fmla="*/ 20 h 61"/>
                <a:gd name="T2" fmla="*/ 41 w 61"/>
                <a:gd name="T3" fmla="*/ 56 h 61"/>
                <a:gd name="T4" fmla="*/ 5 w 61"/>
                <a:gd name="T5" fmla="*/ 41 h 61"/>
                <a:gd name="T6" fmla="*/ 20 w 61"/>
                <a:gd name="T7" fmla="*/ 5 h 61"/>
                <a:gd name="T8" fmla="*/ 56 w 61"/>
                <a:gd name="T9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56" y="20"/>
                  </a:moveTo>
                  <a:cubicBezTo>
                    <a:pt x="61" y="34"/>
                    <a:pt x="55" y="50"/>
                    <a:pt x="41" y="56"/>
                  </a:cubicBezTo>
                  <a:cubicBezTo>
                    <a:pt x="27" y="61"/>
                    <a:pt x="11" y="55"/>
                    <a:pt x="5" y="41"/>
                  </a:cubicBezTo>
                  <a:cubicBezTo>
                    <a:pt x="0" y="27"/>
                    <a:pt x="7" y="11"/>
                    <a:pt x="20" y="5"/>
                  </a:cubicBezTo>
                  <a:cubicBezTo>
                    <a:pt x="34" y="0"/>
                    <a:pt x="50" y="6"/>
                    <a:pt x="5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8AAD549-336E-9FA6-F1B6-DC942A94E152}"/>
              </a:ext>
            </a:extLst>
          </p:cNvPr>
          <p:cNvGrpSpPr>
            <a:grpSpLocks/>
          </p:cNvGrpSpPr>
          <p:nvPr/>
        </p:nvGrpSpPr>
        <p:grpSpPr>
          <a:xfrm rot="1814559">
            <a:off x="2774337" y="1244895"/>
            <a:ext cx="423761" cy="423346"/>
            <a:chOff x="8378779" y="3786066"/>
            <a:chExt cx="657189" cy="656346"/>
          </a:xfrm>
        </p:grpSpPr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798DFC1E-48CE-26A7-B9D2-705E619BB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779" y="3786066"/>
              <a:ext cx="657189" cy="656346"/>
            </a:xfrm>
            <a:custGeom>
              <a:avLst/>
              <a:gdLst>
                <a:gd name="T0" fmla="*/ 369 w 514"/>
                <a:gd name="T1" fmla="*/ 452 h 513"/>
                <a:gd name="T2" fmla="*/ 62 w 514"/>
                <a:gd name="T3" fmla="*/ 369 h 513"/>
                <a:gd name="T4" fmla="*/ 145 w 514"/>
                <a:gd name="T5" fmla="*/ 62 h 513"/>
                <a:gd name="T6" fmla="*/ 452 w 514"/>
                <a:gd name="T7" fmla="*/ 145 h 513"/>
                <a:gd name="T8" fmla="*/ 369 w 514"/>
                <a:gd name="T9" fmla="*/ 4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" h="513">
                  <a:moveTo>
                    <a:pt x="369" y="452"/>
                  </a:moveTo>
                  <a:cubicBezTo>
                    <a:pt x="262" y="513"/>
                    <a:pt x="124" y="476"/>
                    <a:pt x="62" y="369"/>
                  </a:cubicBezTo>
                  <a:cubicBezTo>
                    <a:pt x="0" y="261"/>
                    <a:pt x="38" y="124"/>
                    <a:pt x="145" y="62"/>
                  </a:cubicBezTo>
                  <a:cubicBezTo>
                    <a:pt x="252" y="0"/>
                    <a:pt x="390" y="37"/>
                    <a:pt x="452" y="145"/>
                  </a:cubicBezTo>
                  <a:cubicBezTo>
                    <a:pt x="514" y="252"/>
                    <a:pt x="476" y="390"/>
                    <a:pt x="369" y="452"/>
                  </a:cubicBezTo>
                  <a:close/>
                </a:path>
              </a:pathLst>
            </a:custGeom>
            <a:solidFill>
              <a:srgbClr val="3C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id="{E9B50A76-EE33-A67C-1E80-BB0B12C72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6157" y="3926772"/>
              <a:ext cx="218221" cy="358083"/>
            </a:xfrm>
            <a:custGeom>
              <a:avLst/>
              <a:gdLst>
                <a:gd name="T0" fmla="*/ 57 w 171"/>
                <a:gd name="T1" fmla="*/ 165 h 280"/>
                <a:gd name="T2" fmla="*/ 122 w 171"/>
                <a:gd name="T3" fmla="*/ 278 h 280"/>
                <a:gd name="T4" fmla="*/ 127 w 171"/>
                <a:gd name="T5" fmla="*/ 279 h 280"/>
                <a:gd name="T6" fmla="*/ 168 w 171"/>
                <a:gd name="T7" fmla="*/ 255 h 280"/>
                <a:gd name="T8" fmla="*/ 170 w 171"/>
                <a:gd name="T9" fmla="*/ 251 h 280"/>
                <a:gd name="T10" fmla="*/ 104 w 171"/>
                <a:gd name="T11" fmla="*/ 136 h 280"/>
                <a:gd name="T12" fmla="*/ 134 w 171"/>
                <a:gd name="T13" fmla="*/ 118 h 280"/>
                <a:gd name="T14" fmla="*/ 136 w 171"/>
                <a:gd name="T15" fmla="*/ 114 h 280"/>
                <a:gd name="T16" fmla="*/ 119 w 171"/>
                <a:gd name="T17" fmla="*/ 78 h 280"/>
                <a:gd name="T18" fmla="*/ 114 w 171"/>
                <a:gd name="T19" fmla="*/ 76 h 280"/>
                <a:gd name="T20" fmla="*/ 80 w 171"/>
                <a:gd name="T21" fmla="*/ 95 h 280"/>
                <a:gd name="T22" fmla="*/ 66 w 171"/>
                <a:gd name="T23" fmla="*/ 71 h 280"/>
                <a:gd name="T24" fmla="*/ 71 w 171"/>
                <a:gd name="T25" fmla="*/ 55 h 280"/>
                <a:gd name="T26" fmla="*/ 94 w 171"/>
                <a:gd name="T27" fmla="*/ 41 h 280"/>
                <a:gd name="T28" fmla="*/ 96 w 171"/>
                <a:gd name="T29" fmla="*/ 36 h 280"/>
                <a:gd name="T30" fmla="*/ 76 w 171"/>
                <a:gd name="T31" fmla="*/ 2 h 280"/>
                <a:gd name="T32" fmla="*/ 71 w 171"/>
                <a:gd name="T33" fmla="*/ 1 h 280"/>
                <a:gd name="T34" fmla="*/ 31 w 171"/>
                <a:gd name="T35" fmla="*/ 23 h 280"/>
                <a:gd name="T36" fmla="*/ 13 w 171"/>
                <a:gd name="T37" fmla="*/ 90 h 280"/>
                <a:gd name="T38" fmla="*/ 33 w 171"/>
                <a:gd name="T39" fmla="*/ 123 h 280"/>
                <a:gd name="T40" fmla="*/ 12 w 171"/>
                <a:gd name="T41" fmla="*/ 135 h 280"/>
                <a:gd name="T42" fmla="*/ 10 w 171"/>
                <a:gd name="T43" fmla="*/ 140 h 280"/>
                <a:gd name="T44" fmla="*/ 30 w 171"/>
                <a:gd name="T45" fmla="*/ 174 h 280"/>
                <a:gd name="T46" fmla="*/ 35 w 171"/>
                <a:gd name="T47" fmla="*/ 175 h 280"/>
                <a:gd name="T48" fmla="*/ 56 w 171"/>
                <a:gd name="T49" fmla="*/ 163 h 280"/>
                <a:gd name="T50" fmla="*/ 57 w 171"/>
                <a:gd name="T51" fmla="*/ 16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1" h="280">
                  <a:moveTo>
                    <a:pt x="57" y="165"/>
                  </a:moveTo>
                  <a:cubicBezTo>
                    <a:pt x="122" y="278"/>
                    <a:pt x="122" y="278"/>
                    <a:pt x="122" y="278"/>
                  </a:cubicBezTo>
                  <a:cubicBezTo>
                    <a:pt x="123" y="280"/>
                    <a:pt x="125" y="280"/>
                    <a:pt x="127" y="279"/>
                  </a:cubicBezTo>
                  <a:cubicBezTo>
                    <a:pt x="168" y="255"/>
                    <a:pt x="168" y="255"/>
                    <a:pt x="168" y="255"/>
                  </a:cubicBezTo>
                  <a:cubicBezTo>
                    <a:pt x="170" y="254"/>
                    <a:pt x="171" y="252"/>
                    <a:pt x="170" y="251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6" y="118"/>
                    <a:pt x="136" y="116"/>
                    <a:pt x="136" y="114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18" y="76"/>
                    <a:pt x="116" y="75"/>
                    <a:pt x="114" y="76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3" y="65"/>
                    <a:pt x="65" y="58"/>
                    <a:pt x="71" y="55"/>
                  </a:cubicBezTo>
                  <a:cubicBezTo>
                    <a:pt x="94" y="41"/>
                    <a:pt x="94" y="41"/>
                    <a:pt x="94" y="41"/>
                  </a:cubicBezTo>
                  <a:cubicBezTo>
                    <a:pt x="96" y="40"/>
                    <a:pt x="96" y="38"/>
                    <a:pt x="96" y="36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0"/>
                    <a:pt x="73" y="0"/>
                    <a:pt x="71" y="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8" y="37"/>
                    <a:pt x="0" y="66"/>
                    <a:pt x="13" y="90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0" y="136"/>
                    <a:pt x="9" y="138"/>
                    <a:pt x="10" y="140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6"/>
                    <a:pt x="33" y="176"/>
                    <a:pt x="35" y="175"/>
                  </a:cubicBezTo>
                  <a:cubicBezTo>
                    <a:pt x="56" y="163"/>
                    <a:pt x="56" y="163"/>
                    <a:pt x="56" y="163"/>
                  </a:cubicBezTo>
                  <a:lnTo>
                    <a:pt x="57" y="1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6C9CF4C-7E88-C901-9181-A3F69666F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421" y="4265364"/>
            <a:ext cx="4688231" cy="8234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767CEE1-8BD2-2B66-5629-4AB1B41D0317}"/>
              </a:ext>
            </a:extLst>
          </p:cNvPr>
          <p:cNvSpPr txBox="1"/>
          <p:nvPr/>
        </p:nvSpPr>
        <p:spPr>
          <a:xfrm>
            <a:off x="6858252" y="1710085"/>
            <a:ext cx="468823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effectLst/>
              </a:rPr>
              <a:t>Amgen is proud to be a corporate partner of the new </a:t>
            </a:r>
            <a:r>
              <a:rPr lang="en-US" sz="1600" b="1" i="0" dirty="0">
                <a:effectLst/>
              </a:rPr>
              <a:t>Asia-Pacific Cardiovascular Disease Alliance</a:t>
            </a:r>
            <a:r>
              <a:rPr lang="en-US" sz="1600" i="0" dirty="0">
                <a:effectLst/>
              </a:rPr>
              <a:t>. The APAC CVD Alliance is a multisectoral, multistakeholder coalition dedicated to improving heart health for patients, societies and economies in Asia. </a:t>
            </a:r>
            <a:endParaRPr lang="en-US" sz="1600" b="0" i="0" dirty="0">
              <a:effectLst/>
            </a:endParaRPr>
          </a:p>
          <a:p>
            <a:pPr algn="l" fontAlgn="auto"/>
            <a:endParaRPr lang="en-US" sz="1600" b="0" i="0" dirty="0">
              <a:effectLst/>
            </a:endParaRPr>
          </a:p>
          <a:p>
            <a:pPr algn="l" fontAlgn="auto"/>
            <a:r>
              <a:rPr lang="en-US" sz="1600" dirty="0"/>
              <a:t>With more than 10 million people dying of heart disease in Asia in 2019 alone, it is clear we need more innovative ways of tackling CVD. </a:t>
            </a:r>
            <a:endParaRPr lang="en-US" sz="1600" b="0" i="0" dirty="0">
              <a:effectLst/>
            </a:endParaRPr>
          </a:p>
          <a:p>
            <a:pPr algn="l" fontAlgn="auto"/>
            <a:endParaRPr lang="en-US" sz="1600" b="0" i="0" dirty="0">
              <a:effectLst/>
            </a:endParaRPr>
          </a:p>
          <a:p>
            <a:pPr algn="l" fontAlgn="auto"/>
            <a:r>
              <a:rPr lang="en-US" sz="1600" b="0" i="0" dirty="0">
                <a:effectLst/>
              </a:rPr>
              <a:t>Read more about the APAC CVD Alliance here: </a:t>
            </a:r>
          </a:p>
          <a:p>
            <a:pPr algn="l" fontAlgn="auto"/>
            <a:endParaRPr lang="en-US" sz="1600" dirty="0"/>
          </a:p>
          <a:p>
            <a:pPr algn="l" fontAlgn="auto"/>
            <a:r>
              <a:rPr lang="en-US" sz="1600" b="0" i="0" dirty="0">
                <a:effectLst/>
              </a:rPr>
              <a:t>[</a:t>
            </a:r>
            <a:r>
              <a:rPr lang="en-US" sz="1600" b="0" i="0" dirty="0">
                <a:effectLst/>
                <a:highlight>
                  <a:srgbClr val="FFFF00"/>
                </a:highlight>
              </a:rPr>
              <a:t>link</a:t>
            </a:r>
            <a:r>
              <a:rPr lang="en-US" sz="1600" b="0" i="0" dirty="0">
                <a:effectLst/>
              </a:rPr>
              <a:t>] </a:t>
            </a:r>
          </a:p>
          <a:p>
            <a:pPr algn="l" fontAlgn="auto"/>
            <a:endParaRPr lang="en-US" sz="1600" b="0" i="0" dirty="0">
              <a:effectLst/>
            </a:endParaRPr>
          </a:p>
          <a:p>
            <a:pPr algn="l" fontAlgn="auto"/>
            <a:r>
              <a:rPr lang="en-US" sz="1600" b="1" i="0" dirty="0">
                <a:effectLst/>
              </a:rPr>
              <a:t>#hearthealth</a:t>
            </a:r>
            <a:r>
              <a:rPr lang="en-US" sz="1600" b="0" i="0" dirty="0">
                <a:effectLst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3DDD7D-7DB2-6192-334E-C654F1A269B0}"/>
              </a:ext>
            </a:extLst>
          </p:cNvPr>
          <p:cNvSpPr txBox="1"/>
          <p:nvPr/>
        </p:nvSpPr>
        <p:spPr>
          <a:xfrm>
            <a:off x="8118832" y="1266523"/>
            <a:ext cx="1882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Draft text</a:t>
            </a:r>
            <a:endParaRPr lang="en-SG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29B903-AF33-F06E-BCB6-FC483DC4A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14" y="1669974"/>
            <a:ext cx="4895600" cy="6257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E0B1BB-F327-8157-FEA9-EA650EAA2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773" y="2351031"/>
            <a:ext cx="5082882" cy="178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A39AE7-8553-D282-922C-7E2EABF8228C}"/>
              </a:ext>
            </a:extLst>
          </p:cNvPr>
          <p:cNvSpPr/>
          <p:nvPr/>
        </p:nvSpPr>
        <p:spPr>
          <a:xfrm>
            <a:off x="0" y="6670972"/>
            <a:ext cx="12192000" cy="2219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5">
            <a:extLst>
              <a:ext uri="{FF2B5EF4-FFF2-40B4-BE49-F238E27FC236}">
                <a16:creationId xmlns:a16="http://schemas.microsoft.com/office/drawing/2014/main" id="{7740898C-BE8E-D644-A84D-53EB8D15A455}"/>
              </a:ext>
            </a:extLst>
          </p:cNvPr>
          <p:cNvSpPr txBox="1">
            <a:spLocks/>
          </p:cNvSpPr>
          <p:nvPr/>
        </p:nvSpPr>
        <p:spPr>
          <a:xfrm>
            <a:off x="0" y="153852"/>
            <a:ext cx="12120880" cy="85331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chemeClr val="accent3"/>
                </a:solidFill>
              </a:rPr>
              <a:t>Social media (Novartis)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010C550-D658-D34A-E03B-BCE7D323DABF}"/>
              </a:ext>
            </a:extLst>
          </p:cNvPr>
          <p:cNvGrpSpPr>
            <a:grpSpLocks/>
          </p:cNvGrpSpPr>
          <p:nvPr/>
        </p:nvGrpSpPr>
        <p:grpSpPr>
          <a:xfrm rot="1286526">
            <a:off x="3193876" y="1322378"/>
            <a:ext cx="447583" cy="445085"/>
            <a:chOff x="7508426" y="3582170"/>
            <a:chExt cx="648763" cy="650447"/>
          </a:xfrm>
        </p:grpSpPr>
        <p:sp>
          <p:nvSpPr>
            <p:cNvPr id="10" name="Freeform 53">
              <a:extLst>
                <a:ext uri="{FF2B5EF4-FFF2-40B4-BE49-F238E27FC236}">
                  <a16:creationId xmlns:a16="http://schemas.microsoft.com/office/drawing/2014/main" id="{9C660634-533F-6D54-6153-9D0DFF03D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426" y="3582170"/>
              <a:ext cx="648763" cy="650447"/>
            </a:xfrm>
            <a:custGeom>
              <a:avLst/>
              <a:gdLst>
                <a:gd name="T0" fmla="*/ 338 w 508"/>
                <a:gd name="T1" fmla="*/ 463 h 509"/>
                <a:gd name="T2" fmla="*/ 46 w 508"/>
                <a:gd name="T3" fmla="*/ 338 h 509"/>
                <a:gd name="T4" fmla="*/ 170 w 508"/>
                <a:gd name="T5" fmla="*/ 46 h 509"/>
                <a:gd name="T6" fmla="*/ 462 w 508"/>
                <a:gd name="T7" fmla="*/ 171 h 509"/>
                <a:gd name="T8" fmla="*/ 338 w 508"/>
                <a:gd name="T9" fmla="*/ 463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509">
                  <a:moveTo>
                    <a:pt x="338" y="463"/>
                  </a:moveTo>
                  <a:cubicBezTo>
                    <a:pt x="223" y="509"/>
                    <a:pt x="92" y="453"/>
                    <a:pt x="46" y="338"/>
                  </a:cubicBezTo>
                  <a:cubicBezTo>
                    <a:pt x="0" y="223"/>
                    <a:pt x="55" y="92"/>
                    <a:pt x="170" y="46"/>
                  </a:cubicBezTo>
                  <a:cubicBezTo>
                    <a:pt x="285" y="0"/>
                    <a:pt x="416" y="56"/>
                    <a:pt x="462" y="171"/>
                  </a:cubicBezTo>
                  <a:cubicBezTo>
                    <a:pt x="508" y="286"/>
                    <a:pt x="452" y="416"/>
                    <a:pt x="338" y="463"/>
                  </a:cubicBezTo>
                  <a:close/>
                </a:path>
              </a:pathLst>
            </a:custGeom>
            <a:solidFill>
              <a:srgbClr val="007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54">
              <a:extLst>
                <a:ext uri="{FF2B5EF4-FFF2-40B4-BE49-F238E27FC236}">
                  <a16:creationId xmlns:a16="http://schemas.microsoft.com/office/drawing/2014/main" id="{72767A48-AB3E-A9F8-65BF-D81D8BEE0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2834" y="3796177"/>
              <a:ext cx="349658" cy="285625"/>
            </a:xfrm>
            <a:custGeom>
              <a:avLst/>
              <a:gdLst>
                <a:gd name="T0" fmla="*/ 241 w 273"/>
                <a:gd name="T1" fmla="*/ 55 h 223"/>
                <a:gd name="T2" fmla="*/ 272 w 273"/>
                <a:gd name="T3" fmla="*/ 133 h 223"/>
                <a:gd name="T4" fmla="*/ 270 w 273"/>
                <a:gd name="T5" fmla="*/ 138 h 223"/>
                <a:gd name="T6" fmla="*/ 230 w 273"/>
                <a:gd name="T7" fmla="*/ 154 h 223"/>
                <a:gd name="T8" fmla="*/ 225 w 273"/>
                <a:gd name="T9" fmla="*/ 152 h 223"/>
                <a:gd name="T10" fmla="*/ 196 w 273"/>
                <a:gd name="T11" fmla="*/ 79 h 223"/>
                <a:gd name="T12" fmla="*/ 159 w 273"/>
                <a:gd name="T13" fmla="*/ 57 h 223"/>
                <a:gd name="T14" fmla="*/ 142 w 273"/>
                <a:gd name="T15" fmla="*/ 84 h 223"/>
                <a:gd name="T16" fmla="*/ 145 w 273"/>
                <a:gd name="T17" fmla="*/ 96 h 223"/>
                <a:gd name="T18" fmla="*/ 176 w 273"/>
                <a:gd name="T19" fmla="*/ 171 h 223"/>
                <a:gd name="T20" fmla="*/ 173 w 273"/>
                <a:gd name="T21" fmla="*/ 176 h 223"/>
                <a:gd name="T22" fmla="*/ 133 w 273"/>
                <a:gd name="T23" fmla="*/ 192 h 223"/>
                <a:gd name="T24" fmla="*/ 128 w 273"/>
                <a:gd name="T25" fmla="*/ 190 h 223"/>
                <a:gd name="T26" fmla="*/ 74 w 273"/>
                <a:gd name="T27" fmla="*/ 56 h 223"/>
                <a:gd name="T28" fmla="*/ 77 w 273"/>
                <a:gd name="T29" fmla="*/ 51 h 223"/>
                <a:gd name="T30" fmla="*/ 117 w 273"/>
                <a:gd name="T31" fmla="*/ 35 h 223"/>
                <a:gd name="T32" fmla="*/ 121 w 273"/>
                <a:gd name="T33" fmla="*/ 37 h 223"/>
                <a:gd name="T34" fmla="*/ 128 w 273"/>
                <a:gd name="T35" fmla="*/ 53 h 223"/>
                <a:gd name="T36" fmla="*/ 128 w 273"/>
                <a:gd name="T37" fmla="*/ 54 h 223"/>
                <a:gd name="T38" fmla="*/ 128 w 273"/>
                <a:gd name="T39" fmla="*/ 54 h 223"/>
                <a:gd name="T40" fmla="*/ 128 w 273"/>
                <a:gd name="T41" fmla="*/ 53 h 223"/>
                <a:gd name="T42" fmla="*/ 161 w 273"/>
                <a:gd name="T43" fmla="*/ 13 h 223"/>
                <a:gd name="T44" fmla="*/ 241 w 273"/>
                <a:gd name="T45" fmla="*/ 55 h 223"/>
                <a:gd name="T46" fmla="*/ 60 w 273"/>
                <a:gd name="T47" fmla="*/ 222 h 223"/>
                <a:gd name="T48" fmla="*/ 100 w 273"/>
                <a:gd name="T49" fmla="*/ 206 h 223"/>
                <a:gd name="T50" fmla="*/ 102 w 273"/>
                <a:gd name="T51" fmla="*/ 201 h 223"/>
                <a:gd name="T52" fmla="*/ 48 w 273"/>
                <a:gd name="T53" fmla="*/ 66 h 223"/>
                <a:gd name="T54" fmla="*/ 43 w 273"/>
                <a:gd name="T55" fmla="*/ 64 h 223"/>
                <a:gd name="T56" fmla="*/ 3 w 273"/>
                <a:gd name="T57" fmla="*/ 80 h 223"/>
                <a:gd name="T58" fmla="*/ 1 w 273"/>
                <a:gd name="T59" fmla="*/ 85 h 223"/>
                <a:gd name="T60" fmla="*/ 55 w 273"/>
                <a:gd name="T61" fmla="*/ 220 h 223"/>
                <a:gd name="T62" fmla="*/ 60 w 273"/>
                <a:gd name="T63" fmla="*/ 22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" h="223">
                  <a:moveTo>
                    <a:pt x="241" y="55"/>
                  </a:moveTo>
                  <a:cubicBezTo>
                    <a:pt x="272" y="133"/>
                    <a:pt x="272" y="133"/>
                    <a:pt x="272" y="133"/>
                  </a:cubicBezTo>
                  <a:cubicBezTo>
                    <a:pt x="273" y="135"/>
                    <a:pt x="272" y="137"/>
                    <a:pt x="270" y="138"/>
                  </a:cubicBezTo>
                  <a:cubicBezTo>
                    <a:pt x="230" y="154"/>
                    <a:pt x="230" y="154"/>
                    <a:pt x="230" y="154"/>
                  </a:cubicBezTo>
                  <a:cubicBezTo>
                    <a:pt x="228" y="154"/>
                    <a:pt x="226" y="153"/>
                    <a:pt x="225" y="15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88" y="60"/>
                    <a:pt x="176" y="50"/>
                    <a:pt x="159" y="57"/>
                  </a:cubicBezTo>
                  <a:cubicBezTo>
                    <a:pt x="146" y="62"/>
                    <a:pt x="142" y="74"/>
                    <a:pt x="142" y="84"/>
                  </a:cubicBezTo>
                  <a:cubicBezTo>
                    <a:pt x="142" y="87"/>
                    <a:pt x="143" y="92"/>
                    <a:pt x="145" y="96"/>
                  </a:cubicBezTo>
                  <a:cubicBezTo>
                    <a:pt x="176" y="171"/>
                    <a:pt x="176" y="171"/>
                    <a:pt x="176" y="171"/>
                  </a:cubicBezTo>
                  <a:cubicBezTo>
                    <a:pt x="176" y="173"/>
                    <a:pt x="175" y="176"/>
                    <a:pt x="173" y="176"/>
                  </a:cubicBezTo>
                  <a:cubicBezTo>
                    <a:pt x="133" y="192"/>
                    <a:pt x="133" y="192"/>
                    <a:pt x="133" y="192"/>
                  </a:cubicBezTo>
                  <a:cubicBezTo>
                    <a:pt x="131" y="193"/>
                    <a:pt x="129" y="192"/>
                    <a:pt x="128" y="190"/>
                  </a:cubicBezTo>
                  <a:cubicBezTo>
                    <a:pt x="121" y="171"/>
                    <a:pt x="84" y="77"/>
                    <a:pt x="74" y="56"/>
                  </a:cubicBezTo>
                  <a:cubicBezTo>
                    <a:pt x="74" y="54"/>
                    <a:pt x="75" y="52"/>
                    <a:pt x="77" y="51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9" y="34"/>
                    <a:pt x="121" y="35"/>
                    <a:pt x="121" y="37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28" y="54"/>
                    <a:pt x="128" y="54"/>
                    <a:pt x="128" y="54"/>
                  </a:cubicBezTo>
                  <a:cubicBezTo>
                    <a:pt x="128" y="54"/>
                    <a:pt x="128" y="54"/>
                    <a:pt x="128" y="54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31" y="41"/>
                    <a:pt x="136" y="23"/>
                    <a:pt x="161" y="13"/>
                  </a:cubicBezTo>
                  <a:cubicBezTo>
                    <a:pt x="192" y="0"/>
                    <a:pt x="224" y="11"/>
                    <a:pt x="241" y="55"/>
                  </a:cubicBezTo>
                  <a:close/>
                  <a:moveTo>
                    <a:pt x="60" y="222"/>
                  </a:moveTo>
                  <a:cubicBezTo>
                    <a:pt x="100" y="206"/>
                    <a:pt x="100" y="206"/>
                    <a:pt x="100" y="206"/>
                  </a:cubicBezTo>
                  <a:cubicBezTo>
                    <a:pt x="102" y="205"/>
                    <a:pt x="103" y="203"/>
                    <a:pt x="102" y="201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4"/>
                    <a:pt x="45" y="63"/>
                    <a:pt x="43" y="64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1" y="81"/>
                    <a:pt x="0" y="83"/>
                    <a:pt x="1" y="85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22"/>
                    <a:pt x="58" y="223"/>
                    <a:pt x="60" y="2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 55">
              <a:extLst>
                <a:ext uri="{FF2B5EF4-FFF2-40B4-BE49-F238E27FC236}">
                  <a16:creationId xmlns:a16="http://schemas.microsoft.com/office/drawing/2014/main" id="{1D83078E-F5E2-FFE5-A821-E80176453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9974" y="3795334"/>
              <a:ext cx="78357" cy="78357"/>
            </a:xfrm>
            <a:custGeom>
              <a:avLst/>
              <a:gdLst>
                <a:gd name="T0" fmla="*/ 56 w 61"/>
                <a:gd name="T1" fmla="*/ 20 h 61"/>
                <a:gd name="T2" fmla="*/ 41 w 61"/>
                <a:gd name="T3" fmla="*/ 56 h 61"/>
                <a:gd name="T4" fmla="*/ 5 w 61"/>
                <a:gd name="T5" fmla="*/ 41 h 61"/>
                <a:gd name="T6" fmla="*/ 20 w 61"/>
                <a:gd name="T7" fmla="*/ 5 h 61"/>
                <a:gd name="T8" fmla="*/ 56 w 61"/>
                <a:gd name="T9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56" y="20"/>
                  </a:moveTo>
                  <a:cubicBezTo>
                    <a:pt x="61" y="34"/>
                    <a:pt x="55" y="50"/>
                    <a:pt x="41" y="56"/>
                  </a:cubicBezTo>
                  <a:cubicBezTo>
                    <a:pt x="27" y="61"/>
                    <a:pt x="11" y="55"/>
                    <a:pt x="5" y="41"/>
                  </a:cubicBezTo>
                  <a:cubicBezTo>
                    <a:pt x="0" y="27"/>
                    <a:pt x="7" y="11"/>
                    <a:pt x="20" y="5"/>
                  </a:cubicBezTo>
                  <a:cubicBezTo>
                    <a:pt x="34" y="0"/>
                    <a:pt x="50" y="6"/>
                    <a:pt x="5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8AAD549-336E-9FA6-F1B6-DC942A94E152}"/>
              </a:ext>
            </a:extLst>
          </p:cNvPr>
          <p:cNvGrpSpPr>
            <a:grpSpLocks/>
          </p:cNvGrpSpPr>
          <p:nvPr/>
        </p:nvGrpSpPr>
        <p:grpSpPr>
          <a:xfrm rot="1814559">
            <a:off x="2743857" y="1332615"/>
            <a:ext cx="423761" cy="423346"/>
            <a:chOff x="8378779" y="3786066"/>
            <a:chExt cx="657189" cy="656346"/>
          </a:xfrm>
        </p:grpSpPr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798DFC1E-48CE-26A7-B9D2-705E619BB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779" y="3786066"/>
              <a:ext cx="657189" cy="656346"/>
            </a:xfrm>
            <a:custGeom>
              <a:avLst/>
              <a:gdLst>
                <a:gd name="T0" fmla="*/ 369 w 514"/>
                <a:gd name="T1" fmla="*/ 452 h 513"/>
                <a:gd name="T2" fmla="*/ 62 w 514"/>
                <a:gd name="T3" fmla="*/ 369 h 513"/>
                <a:gd name="T4" fmla="*/ 145 w 514"/>
                <a:gd name="T5" fmla="*/ 62 h 513"/>
                <a:gd name="T6" fmla="*/ 452 w 514"/>
                <a:gd name="T7" fmla="*/ 145 h 513"/>
                <a:gd name="T8" fmla="*/ 369 w 514"/>
                <a:gd name="T9" fmla="*/ 4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" h="513">
                  <a:moveTo>
                    <a:pt x="369" y="452"/>
                  </a:moveTo>
                  <a:cubicBezTo>
                    <a:pt x="262" y="513"/>
                    <a:pt x="124" y="476"/>
                    <a:pt x="62" y="369"/>
                  </a:cubicBezTo>
                  <a:cubicBezTo>
                    <a:pt x="0" y="261"/>
                    <a:pt x="38" y="124"/>
                    <a:pt x="145" y="62"/>
                  </a:cubicBezTo>
                  <a:cubicBezTo>
                    <a:pt x="252" y="0"/>
                    <a:pt x="390" y="37"/>
                    <a:pt x="452" y="145"/>
                  </a:cubicBezTo>
                  <a:cubicBezTo>
                    <a:pt x="514" y="252"/>
                    <a:pt x="476" y="390"/>
                    <a:pt x="369" y="452"/>
                  </a:cubicBezTo>
                  <a:close/>
                </a:path>
              </a:pathLst>
            </a:custGeom>
            <a:solidFill>
              <a:srgbClr val="3C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id="{E9B50A76-EE33-A67C-1E80-BB0B12C72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6157" y="3926772"/>
              <a:ext cx="218221" cy="358083"/>
            </a:xfrm>
            <a:custGeom>
              <a:avLst/>
              <a:gdLst>
                <a:gd name="T0" fmla="*/ 57 w 171"/>
                <a:gd name="T1" fmla="*/ 165 h 280"/>
                <a:gd name="T2" fmla="*/ 122 w 171"/>
                <a:gd name="T3" fmla="*/ 278 h 280"/>
                <a:gd name="T4" fmla="*/ 127 w 171"/>
                <a:gd name="T5" fmla="*/ 279 h 280"/>
                <a:gd name="T6" fmla="*/ 168 w 171"/>
                <a:gd name="T7" fmla="*/ 255 h 280"/>
                <a:gd name="T8" fmla="*/ 170 w 171"/>
                <a:gd name="T9" fmla="*/ 251 h 280"/>
                <a:gd name="T10" fmla="*/ 104 w 171"/>
                <a:gd name="T11" fmla="*/ 136 h 280"/>
                <a:gd name="T12" fmla="*/ 134 w 171"/>
                <a:gd name="T13" fmla="*/ 118 h 280"/>
                <a:gd name="T14" fmla="*/ 136 w 171"/>
                <a:gd name="T15" fmla="*/ 114 h 280"/>
                <a:gd name="T16" fmla="*/ 119 w 171"/>
                <a:gd name="T17" fmla="*/ 78 h 280"/>
                <a:gd name="T18" fmla="*/ 114 w 171"/>
                <a:gd name="T19" fmla="*/ 76 h 280"/>
                <a:gd name="T20" fmla="*/ 80 w 171"/>
                <a:gd name="T21" fmla="*/ 95 h 280"/>
                <a:gd name="T22" fmla="*/ 66 w 171"/>
                <a:gd name="T23" fmla="*/ 71 h 280"/>
                <a:gd name="T24" fmla="*/ 71 w 171"/>
                <a:gd name="T25" fmla="*/ 55 h 280"/>
                <a:gd name="T26" fmla="*/ 94 w 171"/>
                <a:gd name="T27" fmla="*/ 41 h 280"/>
                <a:gd name="T28" fmla="*/ 96 w 171"/>
                <a:gd name="T29" fmla="*/ 36 h 280"/>
                <a:gd name="T30" fmla="*/ 76 w 171"/>
                <a:gd name="T31" fmla="*/ 2 h 280"/>
                <a:gd name="T32" fmla="*/ 71 w 171"/>
                <a:gd name="T33" fmla="*/ 1 h 280"/>
                <a:gd name="T34" fmla="*/ 31 w 171"/>
                <a:gd name="T35" fmla="*/ 23 h 280"/>
                <a:gd name="T36" fmla="*/ 13 w 171"/>
                <a:gd name="T37" fmla="*/ 90 h 280"/>
                <a:gd name="T38" fmla="*/ 33 w 171"/>
                <a:gd name="T39" fmla="*/ 123 h 280"/>
                <a:gd name="T40" fmla="*/ 12 w 171"/>
                <a:gd name="T41" fmla="*/ 135 h 280"/>
                <a:gd name="T42" fmla="*/ 10 w 171"/>
                <a:gd name="T43" fmla="*/ 140 h 280"/>
                <a:gd name="T44" fmla="*/ 30 w 171"/>
                <a:gd name="T45" fmla="*/ 174 h 280"/>
                <a:gd name="T46" fmla="*/ 35 w 171"/>
                <a:gd name="T47" fmla="*/ 175 h 280"/>
                <a:gd name="T48" fmla="*/ 56 w 171"/>
                <a:gd name="T49" fmla="*/ 163 h 280"/>
                <a:gd name="T50" fmla="*/ 57 w 171"/>
                <a:gd name="T51" fmla="*/ 16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1" h="280">
                  <a:moveTo>
                    <a:pt x="57" y="165"/>
                  </a:moveTo>
                  <a:cubicBezTo>
                    <a:pt x="122" y="278"/>
                    <a:pt x="122" y="278"/>
                    <a:pt x="122" y="278"/>
                  </a:cubicBezTo>
                  <a:cubicBezTo>
                    <a:pt x="123" y="280"/>
                    <a:pt x="125" y="280"/>
                    <a:pt x="127" y="279"/>
                  </a:cubicBezTo>
                  <a:cubicBezTo>
                    <a:pt x="168" y="255"/>
                    <a:pt x="168" y="255"/>
                    <a:pt x="168" y="255"/>
                  </a:cubicBezTo>
                  <a:cubicBezTo>
                    <a:pt x="170" y="254"/>
                    <a:pt x="171" y="252"/>
                    <a:pt x="170" y="251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6" y="118"/>
                    <a:pt x="136" y="116"/>
                    <a:pt x="136" y="114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18" y="76"/>
                    <a:pt x="116" y="75"/>
                    <a:pt x="114" y="76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3" y="65"/>
                    <a:pt x="65" y="58"/>
                    <a:pt x="71" y="55"/>
                  </a:cubicBezTo>
                  <a:cubicBezTo>
                    <a:pt x="94" y="41"/>
                    <a:pt x="94" y="41"/>
                    <a:pt x="94" y="41"/>
                  </a:cubicBezTo>
                  <a:cubicBezTo>
                    <a:pt x="96" y="40"/>
                    <a:pt x="96" y="38"/>
                    <a:pt x="96" y="36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0"/>
                    <a:pt x="73" y="0"/>
                    <a:pt x="71" y="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8" y="37"/>
                    <a:pt x="0" y="66"/>
                    <a:pt x="13" y="90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0" y="136"/>
                    <a:pt x="9" y="138"/>
                    <a:pt x="10" y="140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6"/>
                    <a:pt x="33" y="176"/>
                    <a:pt x="35" y="175"/>
                  </a:cubicBezTo>
                  <a:cubicBezTo>
                    <a:pt x="56" y="163"/>
                    <a:pt x="56" y="163"/>
                    <a:pt x="56" y="163"/>
                  </a:cubicBezTo>
                  <a:lnTo>
                    <a:pt x="57" y="1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E9DE4B9-EF26-B0AD-F974-E8357E440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27" y="1826943"/>
            <a:ext cx="4740260" cy="590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C9CF4C-7E88-C901-9181-A3F69666F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941" y="4353084"/>
            <a:ext cx="4688231" cy="8234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767CEE1-8BD2-2B66-5629-4AB1B41D0317}"/>
              </a:ext>
            </a:extLst>
          </p:cNvPr>
          <p:cNvSpPr txBox="1"/>
          <p:nvPr/>
        </p:nvSpPr>
        <p:spPr>
          <a:xfrm>
            <a:off x="6827772" y="1797805"/>
            <a:ext cx="46882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/>
            <a:r>
              <a:rPr lang="en-US" sz="1600" b="0" i="0" dirty="0">
                <a:effectLst/>
              </a:rPr>
              <a:t>Novartis is pleased to be a corporate partner of the new </a:t>
            </a:r>
            <a:r>
              <a:rPr lang="en-US" sz="1600" b="1" i="0" dirty="0">
                <a:effectLst/>
              </a:rPr>
              <a:t>Asia-Pacific Cardiovascular Disease Alliance</a:t>
            </a:r>
            <a:r>
              <a:rPr lang="en-US" sz="1600" b="0" i="0" dirty="0">
                <a:effectLst/>
              </a:rPr>
              <a:t>, a multisectoral coalition dedicated to improving heart health in Asia.</a:t>
            </a:r>
          </a:p>
          <a:p>
            <a:pPr algn="l" fontAlgn="auto"/>
            <a:endParaRPr lang="en-US" sz="1600" b="0" i="0" dirty="0">
              <a:effectLst/>
            </a:endParaRPr>
          </a:p>
          <a:p>
            <a:pPr algn="l" fontAlgn="auto"/>
            <a:r>
              <a:rPr lang="en-US" sz="1600" b="0" i="0" dirty="0">
                <a:effectLst/>
              </a:rPr>
              <a:t>We envision a world where CVD is eliminated so patients can live longer and healthier lives.</a:t>
            </a:r>
          </a:p>
          <a:p>
            <a:pPr algn="l" fontAlgn="auto"/>
            <a:endParaRPr lang="en-US" sz="1600" b="0" i="0" dirty="0">
              <a:effectLst/>
            </a:endParaRPr>
          </a:p>
          <a:p>
            <a:pPr algn="l" fontAlgn="auto"/>
            <a:r>
              <a:rPr lang="en-US" sz="1600" b="0" i="0" dirty="0">
                <a:effectLst/>
              </a:rPr>
              <a:t>Read more about the APAC CVD Alliance on their website. </a:t>
            </a:r>
          </a:p>
          <a:p>
            <a:pPr algn="l" fontAlgn="auto"/>
            <a:endParaRPr lang="en-US" sz="1600" dirty="0"/>
          </a:p>
          <a:p>
            <a:pPr algn="l" fontAlgn="auto"/>
            <a:r>
              <a:rPr lang="en-US" sz="1600" b="0" i="0" dirty="0">
                <a:effectLst/>
              </a:rPr>
              <a:t>[</a:t>
            </a:r>
            <a:r>
              <a:rPr lang="en-US" sz="1600" b="0" i="0" dirty="0">
                <a:effectLst/>
                <a:highlight>
                  <a:srgbClr val="FFFF00"/>
                </a:highlight>
              </a:rPr>
              <a:t>link</a:t>
            </a:r>
            <a:r>
              <a:rPr lang="en-US" sz="1600" b="0" i="0" dirty="0">
                <a:effectLst/>
              </a:rPr>
              <a:t>] </a:t>
            </a:r>
          </a:p>
          <a:p>
            <a:pPr algn="l" fontAlgn="auto"/>
            <a:endParaRPr lang="en-US" sz="1600" b="0" i="0" dirty="0">
              <a:effectLst/>
            </a:endParaRPr>
          </a:p>
          <a:p>
            <a:pPr algn="l" fontAlgn="auto"/>
            <a:r>
              <a:rPr lang="en-US" sz="1600" b="1" i="0" dirty="0">
                <a:effectLst/>
              </a:rPr>
              <a:t>#hearthealth</a:t>
            </a:r>
            <a:r>
              <a:rPr lang="en-US" sz="1600" b="0" i="0" dirty="0">
                <a:effectLst/>
              </a:rPr>
              <a:t>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AF7F637-53D4-28EF-FF98-25893A061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378" y="2383397"/>
            <a:ext cx="4960161" cy="196968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93DDD7D-7DB2-6192-334E-C654F1A269B0}"/>
              </a:ext>
            </a:extLst>
          </p:cNvPr>
          <p:cNvSpPr txBox="1"/>
          <p:nvPr/>
        </p:nvSpPr>
        <p:spPr>
          <a:xfrm>
            <a:off x="8088352" y="1354243"/>
            <a:ext cx="1882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Draft text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661218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A39AE7-8553-D282-922C-7E2EABF8228C}"/>
              </a:ext>
            </a:extLst>
          </p:cNvPr>
          <p:cNvSpPr/>
          <p:nvPr/>
        </p:nvSpPr>
        <p:spPr>
          <a:xfrm>
            <a:off x="0" y="6670972"/>
            <a:ext cx="12192000" cy="2219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5">
            <a:extLst>
              <a:ext uri="{FF2B5EF4-FFF2-40B4-BE49-F238E27FC236}">
                <a16:creationId xmlns:a16="http://schemas.microsoft.com/office/drawing/2014/main" id="{7740898C-BE8E-D644-A84D-53EB8D15A455}"/>
              </a:ext>
            </a:extLst>
          </p:cNvPr>
          <p:cNvSpPr txBox="1">
            <a:spLocks/>
          </p:cNvSpPr>
          <p:nvPr/>
        </p:nvSpPr>
        <p:spPr>
          <a:xfrm>
            <a:off x="0" y="153852"/>
            <a:ext cx="12120880" cy="85331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chemeClr val="accent3"/>
                </a:solidFill>
              </a:rPr>
              <a:t>Social media (Roche)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010C550-D658-D34A-E03B-BCE7D323DABF}"/>
              </a:ext>
            </a:extLst>
          </p:cNvPr>
          <p:cNvGrpSpPr>
            <a:grpSpLocks/>
          </p:cNvGrpSpPr>
          <p:nvPr/>
        </p:nvGrpSpPr>
        <p:grpSpPr>
          <a:xfrm rot="1286526">
            <a:off x="3132916" y="1183858"/>
            <a:ext cx="447583" cy="445085"/>
            <a:chOff x="7508426" y="3582170"/>
            <a:chExt cx="648763" cy="650447"/>
          </a:xfrm>
        </p:grpSpPr>
        <p:sp>
          <p:nvSpPr>
            <p:cNvPr id="10" name="Freeform 53">
              <a:extLst>
                <a:ext uri="{FF2B5EF4-FFF2-40B4-BE49-F238E27FC236}">
                  <a16:creationId xmlns:a16="http://schemas.microsoft.com/office/drawing/2014/main" id="{9C660634-533F-6D54-6153-9D0DFF03D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426" y="3582170"/>
              <a:ext cx="648763" cy="650447"/>
            </a:xfrm>
            <a:custGeom>
              <a:avLst/>
              <a:gdLst>
                <a:gd name="T0" fmla="*/ 338 w 508"/>
                <a:gd name="T1" fmla="*/ 463 h 509"/>
                <a:gd name="T2" fmla="*/ 46 w 508"/>
                <a:gd name="T3" fmla="*/ 338 h 509"/>
                <a:gd name="T4" fmla="*/ 170 w 508"/>
                <a:gd name="T5" fmla="*/ 46 h 509"/>
                <a:gd name="T6" fmla="*/ 462 w 508"/>
                <a:gd name="T7" fmla="*/ 171 h 509"/>
                <a:gd name="T8" fmla="*/ 338 w 508"/>
                <a:gd name="T9" fmla="*/ 463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509">
                  <a:moveTo>
                    <a:pt x="338" y="463"/>
                  </a:moveTo>
                  <a:cubicBezTo>
                    <a:pt x="223" y="509"/>
                    <a:pt x="92" y="453"/>
                    <a:pt x="46" y="338"/>
                  </a:cubicBezTo>
                  <a:cubicBezTo>
                    <a:pt x="0" y="223"/>
                    <a:pt x="55" y="92"/>
                    <a:pt x="170" y="46"/>
                  </a:cubicBezTo>
                  <a:cubicBezTo>
                    <a:pt x="285" y="0"/>
                    <a:pt x="416" y="56"/>
                    <a:pt x="462" y="171"/>
                  </a:cubicBezTo>
                  <a:cubicBezTo>
                    <a:pt x="508" y="286"/>
                    <a:pt x="452" y="416"/>
                    <a:pt x="338" y="463"/>
                  </a:cubicBezTo>
                  <a:close/>
                </a:path>
              </a:pathLst>
            </a:custGeom>
            <a:solidFill>
              <a:srgbClr val="007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54">
              <a:extLst>
                <a:ext uri="{FF2B5EF4-FFF2-40B4-BE49-F238E27FC236}">
                  <a16:creationId xmlns:a16="http://schemas.microsoft.com/office/drawing/2014/main" id="{72767A48-AB3E-A9F8-65BF-D81D8BEE0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2834" y="3796177"/>
              <a:ext cx="349658" cy="285625"/>
            </a:xfrm>
            <a:custGeom>
              <a:avLst/>
              <a:gdLst>
                <a:gd name="T0" fmla="*/ 241 w 273"/>
                <a:gd name="T1" fmla="*/ 55 h 223"/>
                <a:gd name="T2" fmla="*/ 272 w 273"/>
                <a:gd name="T3" fmla="*/ 133 h 223"/>
                <a:gd name="T4" fmla="*/ 270 w 273"/>
                <a:gd name="T5" fmla="*/ 138 h 223"/>
                <a:gd name="T6" fmla="*/ 230 w 273"/>
                <a:gd name="T7" fmla="*/ 154 h 223"/>
                <a:gd name="T8" fmla="*/ 225 w 273"/>
                <a:gd name="T9" fmla="*/ 152 h 223"/>
                <a:gd name="T10" fmla="*/ 196 w 273"/>
                <a:gd name="T11" fmla="*/ 79 h 223"/>
                <a:gd name="T12" fmla="*/ 159 w 273"/>
                <a:gd name="T13" fmla="*/ 57 h 223"/>
                <a:gd name="T14" fmla="*/ 142 w 273"/>
                <a:gd name="T15" fmla="*/ 84 h 223"/>
                <a:gd name="T16" fmla="*/ 145 w 273"/>
                <a:gd name="T17" fmla="*/ 96 h 223"/>
                <a:gd name="T18" fmla="*/ 176 w 273"/>
                <a:gd name="T19" fmla="*/ 171 h 223"/>
                <a:gd name="T20" fmla="*/ 173 w 273"/>
                <a:gd name="T21" fmla="*/ 176 h 223"/>
                <a:gd name="T22" fmla="*/ 133 w 273"/>
                <a:gd name="T23" fmla="*/ 192 h 223"/>
                <a:gd name="T24" fmla="*/ 128 w 273"/>
                <a:gd name="T25" fmla="*/ 190 h 223"/>
                <a:gd name="T26" fmla="*/ 74 w 273"/>
                <a:gd name="T27" fmla="*/ 56 h 223"/>
                <a:gd name="T28" fmla="*/ 77 w 273"/>
                <a:gd name="T29" fmla="*/ 51 h 223"/>
                <a:gd name="T30" fmla="*/ 117 w 273"/>
                <a:gd name="T31" fmla="*/ 35 h 223"/>
                <a:gd name="T32" fmla="*/ 121 w 273"/>
                <a:gd name="T33" fmla="*/ 37 h 223"/>
                <a:gd name="T34" fmla="*/ 128 w 273"/>
                <a:gd name="T35" fmla="*/ 53 h 223"/>
                <a:gd name="T36" fmla="*/ 128 w 273"/>
                <a:gd name="T37" fmla="*/ 54 h 223"/>
                <a:gd name="T38" fmla="*/ 128 w 273"/>
                <a:gd name="T39" fmla="*/ 54 h 223"/>
                <a:gd name="T40" fmla="*/ 128 w 273"/>
                <a:gd name="T41" fmla="*/ 53 h 223"/>
                <a:gd name="T42" fmla="*/ 161 w 273"/>
                <a:gd name="T43" fmla="*/ 13 h 223"/>
                <a:gd name="T44" fmla="*/ 241 w 273"/>
                <a:gd name="T45" fmla="*/ 55 h 223"/>
                <a:gd name="T46" fmla="*/ 60 w 273"/>
                <a:gd name="T47" fmla="*/ 222 h 223"/>
                <a:gd name="T48" fmla="*/ 100 w 273"/>
                <a:gd name="T49" fmla="*/ 206 h 223"/>
                <a:gd name="T50" fmla="*/ 102 w 273"/>
                <a:gd name="T51" fmla="*/ 201 h 223"/>
                <a:gd name="T52" fmla="*/ 48 w 273"/>
                <a:gd name="T53" fmla="*/ 66 h 223"/>
                <a:gd name="T54" fmla="*/ 43 w 273"/>
                <a:gd name="T55" fmla="*/ 64 h 223"/>
                <a:gd name="T56" fmla="*/ 3 w 273"/>
                <a:gd name="T57" fmla="*/ 80 h 223"/>
                <a:gd name="T58" fmla="*/ 1 w 273"/>
                <a:gd name="T59" fmla="*/ 85 h 223"/>
                <a:gd name="T60" fmla="*/ 55 w 273"/>
                <a:gd name="T61" fmla="*/ 220 h 223"/>
                <a:gd name="T62" fmla="*/ 60 w 273"/>
                <a:gd name="T63" fmla="*/ 22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" h="223">
                  <a:moveTo>
                    <a:pt x="241" y="55"/>
                  </a:moveTo>
                  <a:cubicBezTo>
                    <a:pt x="272" y="133"/>
                    <a:pt x="272" y="133"/>
                    <a:pt x="272" y="133"/>
                  </a:cubicBezTo>
                  <a:cubicBezTo>
                    <a:pt x="273" y="135"/>
                    <a:pt x="272" y="137"/>
                    <a:pt x="270" y="138"/>
                  </a:cubicBezTo>
                  <a:cubicBezTo>
                    <a:pt x="230" y="154"/>
                    <a:pt x="230" y="154"/>
                    <a:pt x="230" y="154"/>
                  </a:cubicBezTo>
                  <a:cubicBezTo>
                    <a:pt x="228" y="154"/>
                    <a:pt x="226" y="153"/>
                    <a:pt x="225" y="15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88" y="60"/>
                    <a:pt x="176" y="50"/>
                    <a:pt x="159" y="57"/>
                  </a:cubicBezTo>
                  <a:cubicBezTo>
                    <a:pt x="146" y="62"/>
                    <a:pt x="142" y="74"/>
                    <a:pt x="142" y="84"/>
                  </a:cubicBezTo>
                  <a:cubicBezTo>
                    <a:pt x="142" y="87"/>
                    <a:pt x="143" y="92"/>
                    <a:pt x="145" y="96"/>
                  </a:cubicBezTo>
                  <a:cubicBezTo>
                    <a:pt x="176" y="171"/>
                    <a:pt x="176" y="171"/>
                    <a:pt x="176" y="171"/>
                  </a:cubicBezTo>
                  <a:cubicBezTo>
                    <a:pt x="176" y="173"/>
                    <a:pt x="175" y="176"/>
                    <a:pt x="173" y="176"/>
                  </a:cubicBezTo>
                  <a:cubicBezTo>
                    <a:pt x="133" y="192"/>
                    <a:pt x="133" y="192"/>
                    <a:pt x="133" y="192"/>
                  </a:cubicBezTo>
                  <a:cubicBezTo>
                    <a:pt x="131" y="193"/>
                    <a:pt x="129" y="192"/>
                    <a:pt x="128" y="190"/>
                  </a:cubicBezTo>
                  <a:cubicBezTo>
                    <a:pt x="121" y="171"/>
                    <a:pt x="84" y="77"/>
                    <a:pt x="74" y="56"/>
                  </a:cubicBezTo>
                  <a:cubicBezTo>
                    <a:pt x="74" y="54"/>
                    <a:pt x="75" y="52"/>
                    <a:pt x="77" y="51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9" y="34"/>
                    <a:pt x="121" y="35"/>
                    <a:pt x="121" y="37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28" y="54"/>
                    <a:pt x="128" y="54"/>
                    <a:pt x="128" y="54"/>
                  </a:cubicBezTo>
                  <a:cubicBezTo>
                    <a:pt x="128" y="54"/>
                    <a:pt x="128" y="54"/>
                    <a:pt x="128" y="54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31" y="41"/>
                    <a:pt x="136" y="23"/>
                    <a:pt x="161" y="13"/>
                  </a:cubicBezTo>
                  <a:cubicBezTo>
                    <a:pt x="192" y="0"/>
                    <a:pt x="224" y="11"/>
                    <a:pt x="241" y="55"/>
                  </a:cubicBezTo>
                  <a:close/>
                  <a:moveTo>
                    <a:pt x="60" y="222"/>
                  </a:moveTo>
                  <a:cubicBezTo>
                    <a:pt x="100" y="206"/>
                    <a:pt x="100" y="206"/>
                    <a:pt x="100" y="206"/>
                  </a:cubicBezTo>
                  <a:cubicBezTo>
                    <a:pt x="102" y="205"/>
                    <a:pt x="103" y="203"/>
                    <a:pt x="102" y="201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4"/>
                    <a:pt x="45" y="63"/>
                    <a:pt x="43" y="64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1" y="81"/>
                    <a:pt x="0" y="83"/>
                    <a:pt x="1" y="85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22"/>
                    <a:pt x="58" y="223"/>
                    <a:pt x="60" y="2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 55">
              <a:extLst>
                <a:ext uri="{FF2B5EF4-FFF2-40B4-BE49-F238E27FC236}">
                  <a16:creationId xmlns:a16="http://schemas.microsoft.com/office/drawing/2014/main" id="{1D83078E-F5E2-FFE5-A821-E80176453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9974" y="3795334"/>
              <a:ext cx="78357" cy="78357"/>
            </a:xfrm>
            <a:custGeom>
              <a:avLst/>
              <a:gdLst>
                <a:gd name="T0" fmla="*/ 56 w 61"/>
                <a:gd name="T1" fmla="*/ 20 h 61"/>
                <a:gd name="T2" fmla="*/ 41 w 61"/>
                <a:gd name="T3" fmla="*/ 56 h 61"/>
                <a:gd name="T4" fmla="*/ 5 w 61"/>
                <a:gd name="T5" fmla="*/ 41 h 61"/>
                <a:gd name="T6" fmla="*/ 20 w 61"/>
                <a:gd name="T7" fmla="*/ 5 h 61"/>
                <a:gd name="T8" fmla="*/ 56 w 61"/>
                <a:gd name="T9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56" y="20"/>
                  </a:moveTo>
                  <a:cubicBezTo>
                    <a:pt x="61" y="34"/>
                    <a:pt x="55" y="50"/>
                    <a:pt x="41" y="56"/>
                  </a:cubicBezTo>
                  <a:cubicBezTo>
                    <a:pt x="27" y="61"/>
                    <a:pt x="11" y="55"/>
                    <a:pt x="5" y="41"/>
                  </a:cubicBezTo>
                  <a:cubicBezTo>
                    <a:pt x="0" y="27"/>
                    <a:pt x="7" y="11"/>
                    <a:pt x="20" y="5"/>
                  </a:cubicBezTo>
                  <a:cubicBezTo>
                    <a:pt x="34" y="0"/>
                    <a:pt x="50" y="6"/>
                    <a:pt x="5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8AAD549-336E-9FA6-F1B6-DC942A94E152}"/>
              </a:ext>
            </a:extLst>
          </p:cNvPr>
          <p:cNvGrpSpPr>
            <a:grpSpLocks/>
          </p:cNvGrpSpPr>
          <p:nvPr/>
        </p:nvGrpSpPr>
        <p:grpSpPr>
          <a:xfrm rot="1814559">
            <a:off x="2682897" y="1194095"/>
            <a:ext cx="423761" cy="423346"/>
            <a:chOff x="8378779" y="3786066"/>
            <a:chExt cx="657189" cy="656346"/>
          </a:xfrm>
        </p:grpSpPr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798DFC1E-48CE-26A7-B9D2-705E619BB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779" y="3786066"/>
              <a:ext cx="657189" cy="656346"/>
            </a:xfrm>
            <a:custGeom>
              <a:avLst/>
              <a:gdLst>
                <a:gd name="T0" fmla="*/ 369 w 514"/>
                <a:gd name="T1" fmla="*/ 452 h 513"/>
                <a:gd name="T2" fmla="*/ 62 w 514"/>
                <a:gd name="T3" fmla="*/ 369 h 513"/>
                <a:gd name="T4" fmla="*/ 145 w 514"/>
                <a:gd name="T5" fmla="*/ 62 h 513"/>
                <a:gd name="T6" fmla="*/ 452 w 514"/>
                <a:gd name="T7" fmla="*/ 145 h 513"/>
                <a:gd name="T8" fmla="*/ 369 w 514"/>
                <a:gd name="T9" fmla="*/ 4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" h="513">
                  <a:moveTo>
                    <a:pt x="369" y="452"/>
                  </a:moveTo>
                  <a:cubicBezTo>
                    <a:pt x="262" y="513"/>
                    <a:pt x="124" y="476"/>
                    <a:pt x="62" y="369"/>
                  </a:cubicBezTo>
                  <a:cubicBezTo>
                    <a:pt x="0" y="261"/>
                    <a:pt x="38" y="124"/>
                    <a:pt x="145" y="62"/>
                  </a:cubicBezTo>
                  <a:cubicBezTo>
                    <a:pt x="252" y="0"/>
                    <a:pt x="390" y="37"/>
                    <a:pt x="452" y="145"/>
                  </a:cubicBezTo>
                  <a:cubicBezTo>
                    <a:pt x="514" y="252"/>
                    <a:pt x="476" y="390"/>
                    <a:pt x="369" y="452"/>
                  </a:cubicBezTo>
                  <a:close/>
                </a:path>
              </a:pathLst>
            </a:custGeom>
            <a:solidFill>
              <a:srgbClr val="3C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id="{E9B50A76-EE33-A67C-1E80-BB0B12C72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6157" y="3926772"/>
              <a:ext cx="218221" cy="358083"/>
            </a:xfrm>
            <a:custGeom>
              <a:avLst/>
              <a:gdLst>
                <a:gd name="T0" fmla="*/ 57 w 171"/>
                <a:gd name="T1" fmla="*/ 165 h 280"/>
                <a:gd name="T2" fmla="*/ 122 w 171"/>
                <a:gd name="T3" fmla="*/ 278 h 280"/>
                <a:gd name="T4" fmla="*/ 127 w 171"/>
                <a:gd name="T5" fmla="*/ 279 h 280"/>
                <a:gd name="T6" fmla="*/ 168 w 171"/>
                <a:gd name="T7" fmla="*/ 255 h 280"/>
                <a:gd name="T8" fmla="*/ 170 w 171"/>
                <a:gd name="T9" fmla="*/ 251 h 280"/>
                <a:gd name="T10" fmla="*/ 104 w 171"/>
                <a:gd name="T11" fmla="*/ 136 h 280"/>
                <a:gd name="T12" fmla="*/ 134 w 171"/>
                <a:gd name="T13" fmla="*/ 118 h 280"/>
                <a:gd name="T14" fmla="*/ 136 w 171"/>
                <a:gd name="T15" fmla="*/ 114 h 280"/>
                <a:gd name="T16" fmla="*/ 119 w 171"/>
                <a:gd name="T17" fmla="*/ 78 h 280"/>
                <a:gd name="T18" fmla="*/ 114 w 171"/>
                <a:gd name="T19" fmla="*/ 76 h 280"/>
                <a:gd name="T20" fmla="*/ 80 w 171"/>
                <a:gd name="T21" fmla="*/ 95 h 280"/>
                <a:gd name="T22" fmla="*/ 66 w 171"/>
                <a:gd name="T23" fmla="*/ 71 h 280"/>
                <a:gd name="T24" fmla="*/ 71 w 171"/>
                <a:gd name="T25" fmla="*/ 55 h 280"/>
                <a:gd name="T26" fmla="*/ 94 w 171"/>
                <a:gd name="T27" fmla="*/ 41 h 280"/>
                <a:gd name="T28" fmla="*/ 96 w 171"/>
                <a:gd name="T29" fmla="*/ 36 h 280"/>
                <a:gd name="T30" fmla="*/ 76 w 171"/>
                <a:gd name="T31" fmla="*/ 2 h 280"/>
                <a:gd name="T32" fmla="*/ 71 w 171"/>
                <a:gd name="T33" fmla="*/ 1 h 280"/>
                <a:gd name="T34" fmla="*/ 31 w 171"/>
                <a:gd name="T35" fmla="*/ 23 h 280"/>
                <a:gd name="T36" fmla="*/ 13 w 171"/>
                <a:gd name="T37" fmla="*/ 90 h 280"/>
                <a:gd name="T38" fmla="*/ 33 w 171"/>
                <a:gd name="T39" fmla="*/ 123 h 280"/>
                <a:gd name="T40" fmla="*/ 12 w 171"/>
                <a:gd name="T41" fmla="*/ 135 h 280"/>
                <a:gd name="T42" fmla="*/ 10 w 171"/>
                <a:gd name="T43" fmla="*/ 140 h 280"/>
                <a:gd name="T44" fmla="*/ 30 w 171"/>
                <a:gd name="T45" fmla="*/ 174 h 280"/>
                <a:gd name="T46" fmla="*/ 35 w 171"/>
                <a:gd name="T47" fmla="*/ 175 h 280"/>
                <a:gd name="T48" fmla="*/ 56 w 171"/>
                <a:gd name="T49" fmla="*/ 163 h 280"/>
                <a:gd name="T50" fmla="*/ 57 w 171"/>
                <a:gd name="T51" fmla="*/ 16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1" h="280">
                  <a:moveTo>
                    <a:pt x="57" y="165"/>
                  </a:moveTo>
                  <a:cubicBezTo>
                    <a:pt x="122" y="278"/>
                    <a:pt x="122" y="278"/>
                    <a:pt x="122" y="278"/>
                  </a:cubicBezTo>
                  <a:cubicBezTo>
                    <a:pt x="123" y="280"/>
                    <a:pt x="125" y="280"/>
                    <a:pt x="127" y="279"/>
                  </a:cubicBezTo>
                  <a:cubicBezTo>
                    <a:pt x="168" y="255"/>
                    <a:pt x="168" y="255"/>
                    <a:pt x="168" y="255"/>
                  </a:cubicBezTo>
                  <a:cubicBezTo>
                    <a:pt x="170" y="254"/>
                    <a:pt x="171" y="252"/>
                    <a:pt x="170" y="251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6" y="118"/>
                    <a:pt x="136" y="116"/>
                    <a:pt x="136" y="114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18" y="76"/>
                    <a:pt x="116" y="75"/>
                    <a:pt x="114" y="76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3" y="65"/>
                    <a:pt x="65" y="58"/>
                    <a:pt x="71" y="55"/>
                  </a:cubicBezTo>
                  <a:cubicBezTo>
                    <a:pt x="94" y="41"/>
                    <a:pt x="94" y="41"/>
                    <a:pt x="94" y="41"/>
                  </a:cubicBezTo>
                  <a:cubicBezTo>
                    <a:pt x="96" y="40"/>
                    <a:pt x="96" y="38"/>
                    <a:pt x="96" y="36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0"/>
                    <a:pt x="73" y="0"/>
                    <a:pt x="71" y="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8" y="37"/>
                    <a:pt x="0" y="66"/>
                    <a:pt x="13" y="90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0" y="136"/>
                    <a:pt x="9" y="138"/>
                    <a:pt x="10" y="140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6"/>
                    <a:pt x="33" y="176"/>
                    <a:pt x="35" y="175"/>
                  </a:cubicBezTo>
                  <a:cubicBezTo>
                    <a:pt x="56" y="163"/>
                    <a:pt x="56" y="163"/>
                    <a:pt x="56" y="163"/>
                  </a:cubicBezTo>
                  <a:lnTo>
                    <a:pt x="57" y="1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6C9CF4C-7E88-C901-9181-A3F69666F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49" y="4672717"/>
            <a:ext cx="5052930" cy="8875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767CEE1-8BD2-2B66-5629-4AB1B41D0317}"/>
              </a:ext>
            </a:extLst>
          </p:cNvPr>
          <p:cNvSpPr txBox="1"/>
          <p:nvPr/>
        </p:nvSpPr>
        <p:spPr>
          <a:xfrm>
            <a:off x="6766812" y="1659285"/>
            <a:ext cx="468823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/>
            <a:r>
              <a:rPr lang="en-US" sz="1600" b="0" i="0" dirty="0">
                <a:effectLst/>
              </a:rPr>
              <a:t>Roche Diagnostics Asia-Pacific is pleased to be a corporate partner of the </a:t>
            </a:r>
            <a:r>
              <a:rPr lang="en-US" sz="1600" b="1" i="0" dirty="0">
                <a:effectLst/>
              </a:rPr>
              <a:t>Asia-Pacific Cardiovascular Disease Alliance</a:t>
            </a:r>
            <a:r>
              <a:rPr lang="en-US" sz="1600" b="0" i="0" dirty="0">
                <a:effectLst/>
              </a:rPr>
              <a:t>, a new multistakeholder coalition dedicated to improving heart health in Asia. </a:t>
            </a:r>
          </a:p>
          <a:p>
            <a:pPr algn="l" fontAlgn="auto"/>
            <a:endParaRPr lang="en-US" sz="1600" b="0" i="0" dirty="0">
              <a:effectLst/>
            </a:endParaRPr>
          </a:p>
          <a:p>
            <a:pPr algn="l" fontAlgn="auto"/>
            <a:r>
              <a:rPr lang="en-US" sz="1600" b="0" i="0" dirty="0">
                <a:effectLst/>
              </a:rPr>
              <a:t>We believe the APAC CVD Alliance provides an excellent platform to raise awareness around heart health and a collective opportunity to bring multiple voices in healthcare to the table. </a:t>
            </a:r>
          </a:p>
          <a:p>
            <a:pPr algn="l" fontAlgn="auto"/>
            <a:endParaRPr lang="en-US" sz="1600" b="0" i="0" dirty="0">
              <a:effectLst/>
            </a:endParaRPr>
          </a:p>
          <a:p>
            <a:pPr algn="l" fontAlgn="auto"/>
            <a:r>
              <a:rPr lang="en-US" sz="1600" b="0" i="0" dirty="0">
                <a:effectLst/>
              </a:rPr>
              <a:t>Read more about the APAC CVD Alliance here:</a:t>
            </a:r>
          </a:p>
          <a:p>
            <a:pPr algn="l" fontAlgn="auto"/>
            <a:endParaRPr lang="en-US" sz="1600" dirty="0"/>
          </a:p>
          <a:p>
            <a:pPr algn="l" fontAlgn="auto"/>
            <a:r>
              <a:rPr lang="en-US" sz="1600" b="0" i="0" dirty="0">
                <a:effectLst/>
              </a:rPr>
              <a:t>[</a:t>
            </a:r>
            <a:r>
              <a:rPr lang="en-US" sz="1600" b="0" i="0" dirty="0">
                <a:effectLst/>
                <a:highlight>
                  <a:srgbClr val="FFFF00"/>
                </a:highlight>
              </a:rPr>
              <a:t>link</a:t>
            </a:r>
            <a:r>
              <a:rPr lang="en-US" sz="1600" b="0" i="0" dirty="0">
                <a:effectLst/>
              </a:rPr>
              <a:t>] </a:t>
            </a:r>
          </a:p>
          <a:p>
            <a:pPr algn="l" fontAlgn="auto"/>
            <a:endParaRPr lang="en-US" sz="1600" b="0" i="0" dirty="0">
              <a:effectLst/>
            </a:endParaRPr>
          </a:p>
          <a:p>
            <a:pPr algn="l" fontAlgn="auto"/>
            <a:r>
              <a:rPr lang="en-US" sz="1600" b="1" i="0" dirty="0">
                <a:effectLst/>
              </a:rPr>
              <a:t>#hearthealth</a:t>
            </a:r>
            <a:r>
              <a:rPr lang="en-US" sz="1600" b="0" i="0" dirty="0">
                <a:effectLst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3DDD7D-7DB2-6192-334E-C654F1A269B0}"/>
              </a:ext>
            </a:extLst>
          </p:cNvPr>
          <p:cNvSpPr txBox="1"/>
          <p:nvPr/>
        </p:nvSpPr>
        <p:spPr>
          <a:xfrm>
            <a:off x="8027392" y="1215723"/>
            <a:ext cx="1882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Draft text</a:t>
            </a:r>
            <a:endParaRPr lang="en-SG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34A214-23A5-D289-1C05-EBABEB8F7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131" y="1657141"/>
            <a:ext cx="4981716" cy="6812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CB7112E-258F-2266-1CB0-19D8B8EC5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289" y="2318842"/>
            <a:ext cx="5350933" cy="232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319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A39AE7-8553-D282-922C-7E2EABF8228C}"/>
              </a:ext>
            </a:extLst>
          </p:cNvPr>
          <p:cNvSpPr/>
          <p:nvPr/>
        </p:nvSpPr>
        <p:spPr>
          <a:xfrm>
            <a:off x="0" y="6670972"/>
            <a:ext cx="12192000" cy="2219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5">
            <a:extLst>
              <a:ext uri="{FF2B5EF4-FFF2-40B4-BE49-F238E27FC236}">
                <a16:creationId xmlns:a16="http://schemas.microsoft.com/office/drawing/2014/main" id="{7740898C-BE8E-D644-A84D-53EB8D15A455}"/>
              </a:ext>
            </a:extLst>
          </p:cNvPr>
          <p:cNvSpPr txBox="1">
            <a:spLocks/>
          </p:cNvSpPr>
          <p:nvPr/>
        </p:nvSpPr>
        <p:spPr>
          <a:xfrm>
            <a:off x="0" y="153852"/>
            <a:ext cx="12120880" cy="85331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dirty="0" err="1">
                <a:solidFill>
                  <a:schemeClr val="accent3"/>
                </a:solidFill>
              </a:rPr>
              <a:t>MediaOutreach</a:t>
            </a:r>
            <a:r>
              <a:rPr lang="en-US" sz="2400" dirty="0">
                <a:solidFill>
                  <a:schemeClr val="accent3"/>
                </a:solidFill>
              </a:rPr>
              <a:t> newswire selected list of publications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B20B3126-FC2F-C2E1-DC80-5A4A56838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967787"/>
              </p:ext>
            </p:extLst>
          </p:nvPr>
        </p:nvGraphicFramePr>
        <p:xfrm>
          <a:off x="1076960" y="893528"/>
          <a:ext cx="9601200" cy="41458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44160">
                  <a:extLst>
                    <a:ext uri="{9D8B030D-6E8A-4147-A177-3AD203B41FA5}">
                      <a16:colId xmlns:a16="http://schemas.microsoft.com/office/drawing/2014/main" val="321335539"/>
                    </a:ext>
                  </a:extLst>
                </a:gridCol>
                <a:gridCol w="4257040">
                  <a:extLst>
                    <a:ext uri="{9D8B030D-6E8A-4147-A177-3AD203B41FA5}">
                      <a16:colId xmlns:a16="http://schemas.microsoft.com/office/drawing/2014/main" val="1577476557"/>
                    </a:ext>
                  </a:extLst>
                </a:gridCol>
              </a:tblGrid>
              <a:tr h="424392">
                <a:tc>
                  <a:txBody>
                    <a:bodyPr/>
                    <a:lstStyle/>
                    <a:p>
                      <a:r>
                        <a:rPr lang="en-US" dirty="0"/>
                        <a:t>Countries/Region (excerpt)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156352"/>
                  </a:ext>
                </a:extLst>
              </a:tr>
              <a:tr h="684742">
                <a:tc>
                  <a:txBody>
                    <a:bodyPr/>
                    <a:lstStyle/>
                    <a:p>
                      <a:r>
                        <a:rPr lang="en-US" dirty="0"/>
                        <a:t>Asia Pacific regional (20 countries)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Malaysia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666317"/>
                  </a:ext>
                </a:extLst>
              </a:tr>
              <a:tr h="680720">
                <a:tc>
                  <a:txBody>
                    <a:bodyPr/>
                    <a:lstStyle/>
                    <a:p>
                      <a:r>
                        <a:rPr lang="en-US" dirty="0"/>
                        <a:t>China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Singapore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200528"/>
                  </a:ext>
                </a:extLst>
              </a:tr>
              <a:tr h="721360">
                <a:tc>
                  <a:txBody>
                    <a:bodyPr/>
                    <a:lstStyle/>
                    <a:p>
                      <a:r>
                        <a:rPr lang="en-US" dirty="0"/>
                        <a:t>India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South Korea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357418"/>
                  </a:ext>
                </a:extLst>
              </a:tr>
              <a:tr h="802640">
                <a:tc>
                  <a:txBody>
                    <a:bodyPr/>
                    <a:lstStyle/>
                    <a:p>
                      <a:r>
                        <a:rPr lang="en-US" dirty="0"/>
                        <a:t>Indonesia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Thailand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955915"/>
                  </a:ext>
                </a:extLst>
              </a:tr>
              <a:tr h="831978">
                <a:tc>
                  <a:txBody>
                    <a:bodyPr/>
                    <a:lstStyle/>
                    <a:p>
                      <a:r>
                        <a:rPr lang="en-US" dirty="0"/>
                        <a:t>Japan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Vietnam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555171"/>
                  </a:ext>
                </a:extLst>
              </a:tr>
            </a:tbl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7DE03274-BB1F-263B-30F2-6AD49A9E04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561138"/>
              </p:ext>
            </p:extLst>
          </p:nvPr>
        </p:nvGraphicFramePr>
        <p:xfrm>
          <a:off x="2357121" y="2042478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2" imgW="914400" imgH="806400" progId="Acrobat.Document.DC">
                  <p:embed/>
                </p:oleObj>
              </mc:Choice>
              <mc:Fallback>
                <p:oleObj name="Acrobat Document" showAsIcon="1" r:id="rId2" imgW="914400" imgH="8064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57121" y="2042478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0BBA050E-9534-1789-511E-C2571DEFD2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199650"/>
              </p:ext>
            </p:extLst>
          </p:nvPr>
        </p:nvGraphicFramePr>
        <p:xfrm>
          <a:off x="3271521" y="2042478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4" imgW="914400" imgH="806400" progId="Acrobat.Document.DC">
                  <p:embed/>
                </p:oleObj>
              </mc:Choice>
              <mc:Fallback>
                <p:oleObj name="Acrobat Document" showAsIcon="1" r:id="rId4" imgW="914400" imgH="8064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1521" y="2042478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C388F082-BD59-5FA9-3B44-B0EB49CC67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040998"/>
              </p:ext>
            </p:extLst>
          </p:nvPr>
        </p:nvGraphicFramePr>
        <p:xfrm>
          <a:off x="4785361" y="1362795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6" imgW="914400" imgH="806400" progId="Acrobat.Document.DC">
                  <p:embed/>
                </p:oleObj>
              </mc:Choice>
              <mc:Fallback>
                <p:oleObj name="Acrobat Document" showAsIcon="1" r:id="rId6" imgW="914400" imgH="8064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85361" y="1362795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7DBB8E52-763F-7FC7-D0C3-D1B93CD545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533025"/>
              </p:ext>
            </p:extLst>
          </p:nvPr>
        </p:nvGraphicFramePr>
        <p:xfrm>
          <a:off x="2357121" y="2762651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8" imgW="914400" imgH="806400" progId="Acrobat.Document.DC">
                  <p:embed/>
                </p:oleObj>
              </mc:Choice>
              <mc:Fallback>
                <p:oleObj name="Acrobat Document" showAsIcon="1" r:id="rId8" imgW="914400" imgH="8064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57121" y="2762651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371F90EB-ED94-FAB4-15E7-8D96BD2B68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239524"/>
              </p:ext>
            </p:extLst>
          </p:nvPr>
        </p:nvGraphicFramePr>
        <p:xfrm>
          <a:off x="2357121" y="3540919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10" imgW="914400" imgH="806400" progId="Acrobat.Document.DC">
                  <p:embed/>
                </p:oleObj>
              </mc:Choice>
              <mc:Fallback>
                <p:oleObj name="Acrobat Document" showAsIcon="1" r:id="rId10" imgW="914400" imgH="8064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57121" y="3540919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87759C06-2304-04F1-9220-2F152901D1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010774"/>
              </p:ext>
            </p:extLst>
          </p:nvPr>
        </p:nvGraphicFramePr>
        <p:xfrm>
          <a:off x="2357121" y="4324834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12" imgW="914400" imgH="806400" progId="Acrobat.Document.DC">
                  <p:embed/>
                </p:oleObj>
              </mc:Choice>
              <mc:Fallback>
                <p:oleObj name="Acrobat Document" showAsIcon="1" r:id="rId12" imgW="914400" imgH="8064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57121" y="4324834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4F3F8D06-1B94-D4F3-2C79-40CEB4D34F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288622"/>
              </p:ext>
            </p:extLst>
          </p:nvPr>
        </p:nvGraphicFramePr>
        <p:xfrm>
          <a:off x="8072121" y="1343617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14" imgW="914400" imgH="806400" progId="Acrobat.Document.DC">
                  <p:embed/>
                </p:oleObj>
              </mc:Choice>
              <mc:Fallback>
                <p:oleObj name="Acrobat Document" showAsIcon="1" r:id="rId14" imgW="914400" imgH="8064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072121" y="1343617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13AC94B3-504B-BAE5-D229-49BAED40D0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3035954"/>
              </p:ext>
            </p:extLst>
          </p:nvPr>
        </p:nvGraphicFramePr>
        <p:xfrm>
          <a:off x="8077201" y="2088357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16" imgW="914400" imgH="806400" progId="Acrobat.Document.DC">
                  <p:embed/>
                </p:oleObj>
              </mc:Choice>
              <mc:Fallback>
                <p:oleObj name="Acrobat Document" showAsIcon="1" r:id="rId16" imgW="914400" imgH="8064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077201" y="2088357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3EC37AFC-AA65-1149-1287-902768193F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5809093"/>
              </p:ext>
            </p:extLst>
          </p:nvPr>
        </p:nvGraphicFramePr>
        <p:xfrm>
          <a:off x="8082281" y="2788263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18" imgW="914400" imgH="806400" progId="Acrobat.Document.DC">
                  <p:embed/>
                </p:oleObj>
              </mc:Choice>
              <mc:Fallback>
                <p:oleObj name="Acrobat Document" showAsIcon="1" r:id="rId18" imgW="914400" imgH="8064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082281" y="2788263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B571C179-C4EB-78B2-B8C7-1C927BFD81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031681"/>
              </p:ext>
            </p:extLst>
          </p:nvPr>
        </p:nvGraphicFramePr>
        <p:xfrm>
          <a:off x="8082281" y="3563858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20" imgW="914400" imgH="806400" progId="Acrobat.Document.DC">
                  <p:embed/>
                </p:oleObj>
              </mc:Choice>
              <mc:Fallback>
                <p:oleObj name="Acrobat Document" showAsIcon="1" r:id="rId20" imgW="914400" imgH="8064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082281" y="3563858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14936229-DFCC-C70B-F7EF-F8A15C8FB1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1850199"/>
              </p:ext>
            </p:extLst>
          </p:nvPr>
        </p:nvGraphicFramePr>
        <p:xfrm>
          <a:off x="8072121" y="4360659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22" imgW="914400" imgH="806400" progId="Acrobat.Document.DC">
                  <p:embed/>
                </p:oleObj>
              </mc:Choice>
              <mc:Fallback>
                <p:oleObj name="Acrobat Document" showAsIcon="1" r:id="rId22" imgW="914400" imgH="8064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072121" y="4360659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8598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EEFF1"/>
      </a:accent1>
      <a:accent2>
        <a:srgbClr val="92D050"/>
      </a:accent2>
      <a:accent3>
        <a:srgbClr val="313F4A"/>
      </a:accent3>
      <a:accent4>
        <a:srgbClr val="EEEFF1"/>
      </a:accent4>
      <a:accent5>
        <a:srgbClr val="41ACB6"/>
      </a:accent5>
      <a:accent6>
        <a:srgbClr val="313F4A"/>
      </a:accent6>
      <a:hlink>
        <a:srgbClr val="313F4A"/>
      </a:hlink>
      <a:folHlink>
        <a:srgbClr val="313F4A"/>
      </a:folHlink>
    </a:clrScheme>
    <a:fontScheme name="Montserrat + Karla">
      <a:majorFont>
        <a:latin typeface="Montserrat"/>
        <a:ea typeface=""/>
        <a:cs typeface=""/>
      </a:majorFont>
      <a:minorFont>
        <a:latin typeface="Karl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PAC CVD Alliance_ACCESS Health" id="{29ED7F3A-A799-4E45-92C1-CC98475D6E5A}" vid="{3DBEEED5-1928-2441-9469-41BFBDA866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418D6393715A4A93EEAA8DC60297A6" ma:contentTypeVersion="7" ma:contentTypeDescription="Create a new document." ma:contentTypeScope="" ma:versionID="9f4a915a1170766fee02749a01e0749a">
  <xsd:schema xmlns:xsd="http://www.w3.org/2001/XMLSchema" xmlns:xs="http://www.w3.org/2001/XMLSchema" xmlns:p="http://schemas.microsoft.com/office/2006/metadata/properties" xmlns:ns3="c8c9b148-41d4-4b95-ac33-0186c5c4f54f" xmlns:ns4="5a6060ed-af21-4402-861a-151087d73986" targetNamespace="http://schemas.microsoft.com/office/2006/metadata/properties" ma:root="true" ma:fieldsID="736ed50befb8869e41d821963883f7e3" ns3:_="" ns4:_="">
    <xsd:import namespace="c8c9b148-41d4-4b95-ac33-0186c5c4f54f"/>
    <xsd:import namespace="5a6060ed-af21-4402-861a-151087d7398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c9b148-41d4-4b95-ac33-0186c5c4f5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6060ed-af21-4402-861a-151087d7398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B6A4B3-D398-4C47-AB24-108151165A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B45930-9EAA-4F86-AC8A-9EF2E2E6A170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metadata/properties"/>
    <ds:schemaRef ds:uri="5a6060ed-af21-4402-861a-151087d73986"/>
    <ds:schemaRef ds:uri="c8c9b148-41d4-4b95-ac33-0186c5c4f54f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662730D-09AF-4695-B895-E0356EF978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c9b148-41d4-4b95-ac33-0186c5c4f54f"/>
    <ds:schemaRef ds:uri="5a6060ed-af21-4402-861a-151087d739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33459</TotalTime>
  <Words>456</Words>
  <Application>Microsoft Office PowerPoint</Application>
  <PresentationFormat>Widescreen</PresentationFormat>
  <Paragraphs>98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Karla</vt:lpstr>
      <vt:lpstr>Montserrat</vt:lpstr>
      <vt:lpstr>Open Sans</vt:lpstr>
      <vt:lpstr>Roboto</vt:lpstr>
      <vt:lpstr>Office Theme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Sejal Mistry</dc:creator>
  <cp:lastModifiedBy>Timothy Fang</cp:lastModifiedBy>
  <cp:revision>374</cp:revision>
  <dcterms:created xsi:type="dcterms:W3CDTF">2022-04-22T13:00:19Z</dcterms:created>
  <dcterms:modified xsi:type="dcterms:W3CDTF">2023-06-05T12:42:00Z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0x0101001E418D6393715A4A93EEAA8DC60297A6</vt:lpwstr>
  </property>
</Properties>
</file>